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4" r:id="rId2"/>
    <p:sldId id="313" r:id="rId3"/>
    <p:sldId id="309" r:id="rId4"/>
    <p:sldId id="310" r:id="rId5"/>
    <p:sldId id="311" r:id="rId6"/>
    <p:sldId id="312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DCE05FC-4AF7-F2A5-FEF0-FABD5909DB99}" name="Isabelle Roger" initials="IR" userId="S::isabelle.roger@interreg-sudoe.eu::86885464-efdf-4d3e-9186-571fd5a69c1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16023"/>
    <a:srgbClr val="DA5C57"/>
    <a:srgbClr val="DA5CB6"/>
    <a:srgbClr val="18BAA8"/>
    <a:srgbClr val="9AC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528" y="12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56C1367A-64C1-440E-AC85-ECB19FDE4524}" type="datetimeFigureOut">
              <a:rPr lang="pt-BR" smtClean="0"/>
              <a:pPr/>
              <a:t>25/03/2024</a:t>
            </a:fld>
            <a:endParaRPr lang="pt-BR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pt-BR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pt-BR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344EC29E-93FC-44EE-BCDF-C31505A2FB88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1245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Vamos a ver ahora las actividades previstas para la comunicación sobre la 2ª convocatoria de proyectos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4EC29E-93FC-44EE-BCDF-C31505A2FB8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407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2675E-B040-A629-CA85-3792E2ED1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4DECD7-0507-E872-A810-6877E544C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35FB81-67C6-CC84-E77B-E562EE1CC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6FF95F-9AAC-31AA-F8BB-912F5A5A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47FE5D-D1C1-BB5B-9883-5B1EB11C0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713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391511-C02D-F2C9-B6BA-8BB72423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CDBC9B-EECC-E019-9CC3-4DEE4E503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3544F2-1777-FE32-9C41-614EDB6BF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C99F5-6307-0354-ABD5-D0FED1E2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5B1F48-1F24-C44C-E78D-7C3933BF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4590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8300AD-86E8-7AB8-76C8-4A9BD3E66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AC58BA-C78C-DCB0-8E00-09519DE511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B4511B-4979-C46F-1919-A157B81E4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DF0790-4B41-1ECD-18DF-765A65FD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98B5E3-C78B-631F-0FE7-D8E5E7C87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85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94E7D-9BF6-0A03-2E88-A965C0FFA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811A25-DC75-9082-D9B5-32C1826C8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D463BD-DDDF-3C66-1D56-DDD79B33B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7EB1F6-C3CF-9C11-D5BE-B7BFB2E6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8CBDF-FB53-E96F-968F-9C9AF3894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3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8749DA-D953-C343-6099-3EF589536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5AD861-F0FF-F0CE-49B6-8B073E641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C6041E-E2F2-2739-E5AD-7ADEE8728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1A5754-73D2-DBC1-90E8-B5EABFA51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736442-6632-07B7-F321-90DD2E00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50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F8117-50AD-EDF3-402A-E615F95F3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F1A7AD-DDD4-CA43-4B5B-DE11C27DB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A560D2-04C0-06C8-05D4-B6D2EC9F7A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6751CF-6DCB-CA25-6945-5DB298CF1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91D7AB-BF37-9149-8528-27A204DF0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B53050-CF61-D9DB-A79C-BA4F879E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77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74369-2A97-39DB-0262-E28F22B40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ADED34-34A5-96C7-4DD5-41657240C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99B23E-D8BF-7C9F-DD9E-1FD1F7C15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ACC19CA-5C64-4C98-7BDC-F9FAAC19B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D7D9FE1-AEF5-50C0-EF92-035B8F22D4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FA50EF7-D8E8-60FC-4BBF-A8361F63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6DE4648-05F3-C38C-6590-C897307F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6BB7C2-A1E3-2076-07EC-A801514AE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85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A85CFE-EF70-63EC-C07E-56DD3603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962A1D-FC06-9459-469B-850C925C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A42DC2A-4976-0FF5-F8DE-8631BEF27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E0EC43-14AE-85EA-3D0D-40C150011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138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7BDE88E-6DC9-A5B9-3226-D66A991C6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17B2B6-BB87-B8C8-847F-869502194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3E40F49-1B5C-9A47-D336-15DA3C39E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55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CC4C4D-89D0-5414-2B25-3EC9CBC3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27C244-18B1-A6CD-7104-D006B9248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310710-3E96-01FD-7AB5-68CDB2356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7CEDA4E-B0EF-8592-C59B-72DA23918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A4F9AA-242C-56D3-101E-9A194B403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47F2493-B1AC-12FA-8336-3292ADF6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564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75279-DE10-247E-547E-43E0680A6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06CA436-D76F-3187-5DE6-469E1B6A8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C4532B-C43D-B135-EF3A-F9DD76D96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0624EA-1D9E-A2C9-FE47-B42579D92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71E29-A932-4EBC-8AAF-1F26C532EDD9}" type="datetimeFigureOut">
              <a:rPr lang="es-ES" smtClean="0"/>
              <a:t>25/03/2024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62FAE8-53FB-C0F8-EE73-BE3BF67B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69A18C-8B13-5276-7BC6-F4AA3E13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ED5E0-E896-49DF-902D-31F2461A9D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889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B67BC86-51D6-5DB3-7500-60A26BB75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ACB63A-C01B-ED6B-CAB3-A9B311B83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B5DE6D-7CC2-2B37-B060-5B8635143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EBA71E29-A932-4EBC-8AAF-1F26C532EDD9}" type="datetimeFigureOut">
              <a:rPr lang="es-ES" smtClean="0"/>
              <a:pPr/>
              <a:t>25/03/2024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50D124-81FA-67BC-687E-4D21D8C8C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5AC53E-07A0-D775-2308-36BA63BCF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</a:defRPr>
            </a:lvl1pPr>
          </a:lstStyle>
          <a:p>
            <a:fld id="{823ED5E0-E896-49DF-902D-31F2461A9DF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0371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pngimg.com/png/98953-lmao-emoji-download-h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35C6133-8E35-8358-7BFA-9C85315192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1248" r="60663" b="1982"/>
          <a:stretch/>
        </p:blipFill>
        <p:spPr>
          <a:xfrm>
            <a:off x="6887367" y="0"/>
            <a:ext cx="5304633" cy="63627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883C5396-C803-92D9-6D58-14ACB389A7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9" y="179438"/>
            <a:ext cx="4976678" cy="1430080"/>
          </a:xfrm>
          <a:prstGeom prst="rect">
            <a:avLst/>
          </a:prstGeom>
        </p:spPr>
      </p:pic>
      <p:sp>
        <p:nvSpPr>
          <p:cNvPr id="6" name="Marcador de texto 7">
            <a:extLst>
              <a:ext uri="{FF2B5EF4-FFF2-40B4-BE49-F238E27FC236}">
                <a16:creationId xmlns:a16="http://schemas.microsoft.com/office/drawing/2014/main" id="{0E36A7CD-D26F-190C-BFC9-2DA1224D6BCE}"/>
              </a:ext>
            </a:extLst>
          </p:cNvPr>
          <p:cNvSpPr txBox="1">
            <a:spLocks/>
          </p:cNvSpPr>
          <p:nvPr/>
        </p:nvSpPr>
        <p:spPr>
          <a:xfrm>
            <a:off x="648978" y="5316362"/>
            <a:ext cx="4700587" cy="431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1600" b="1" i="1" kern="1200">
                <a:solidFill>
                  <a:srgbClr val="E69B62"/>
                </a:solidFill>
                <a:latin typeface="Vollkorn" pitchFamily="2" charset="0"/>
                <a:ea typeface="Vollkorn" pitchFamily="2" charset="0"/>
                <a:cs typeface="Open Sans ExtraBold" panose="020B06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Cooperar está en tus manos</a:t>
            </a:r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6D8544B-C05A-E34D-0EE9-B305D7EA1A50}"/>
              </a:ext>
            </a:extLst>
          </p:cNvPr>
          <p:cNvCxnSpPr>
            <a:cxnSpLocks/>
          </p:cNvCxnSpPr>
          <p:nvPr/>
        </p:nvCxnSpPr>
        <p:spPr>
          <a:xfrm>
            <a:off x="709980" y="6145633"/>
            <a:ext cx="9221420" cy="0"/>
          </a:xfrm>
          <a:prstGeom prst="line">
            <a:avLst/>
          </a:prstGeom>
          <a:ln>
            <a:solidFill>
              <a:srgbClr val="26397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EBFB58A8-4570-14CA-E044-D8CDD19DADC2}"/>
              </a:ext>
            </a:extLst>
          </p:cNvPr>
          <p:cNvSpPr txBox="1">
            <a:spLocks/>
          </p:cNvSpPr>
          <p:nvPr/>
        </p:nvSpPr>
        <p:spPr>
          <a:xfrm>
            <a:off x="9354582" y="6008879"/>
            <a:ext cx="2188562" cy="236244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1" i="0" kern="1200">
                <a:solidFill>
                  <a:srgbClr val="DD682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/>
              <a:t>Interreg-sudoe.eu</a:t>
            </a:r>
            <a:endParaRPr lang="es-ES" dirty="0"/>
          </a:p>
        </p:txBody>
      </p:sp>
      <p:sp>
        <p:nvSpPr>
          <p:cNvPr id="11" name="Marcador de texto 7">
            <a:extLst>
              <a:ext uri="{FF2B5EF4-FFF2-40B4-BE49-F238E27FC236}">
                <a16:creationId xmlns:a16="http://schemas.microsoft.com/office/drawing/2014/main" id="{D4A79D84-C636-ABA9-AA9C-0EFD38517607}"/>
              </a:ext>
            </a:extLst>
          </p:cNvPr>
          <p:cNvSpPr txBox="1">
            <a:spLocks/>
          </p:cNvSpPr>
          <p:nvPr/>
        </p:nvSpPr>
        <p:spPr>
          <a:xfrm>
            <a:off x="559126" y="2100169"/>
            <a:ext cx="7636917" cy="19057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indent="0" algn="l" defTabSz="914400" rtl="0" eaLnBrk="1" latinLnBrk="0" hangingPunct="1">
              <a:buNone/>
              <a:defRPr sz="2000" b="0" i="1" kern="1200">
                <a:solidFill>
                  <a:srgbClr val="E69B62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Plantilla para el </a:t>
            </a:r>
            <a:r>
              <a:rPr lang="es-ES" sz="3000" dirty="0" err="1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pitching</a:t>
            </a:r>
            <a:r>
              <a:rPr lang="es-ES" sz="3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de proyecto</a:t>
            </a:r>
          </a:p>
          <a:p>
            <a:r>
              <a:rPr lang="es-ES" sz="3000" dirty="0"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Seminario de Santander 17 de abril 2024</a:t>
            </a:r>
          </a:p>
          <a:p>
            <a:r>
              <a:rPr lang="es-ES" sz="3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Segunda convocatoria de proyectos</a:t>
            </a:r>
            <a:endParaRPr lang="pt-PT" sz="3000" dirty="0">
              <a:latin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Imagen 12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FD79B327-0B9E-A187-3AD1-95BC791497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24" y="5691454"/>
            <a:ext cx="1764000" cy="4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45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87670BC-D307-71AE-05D9-3417C529DCEC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fr-FR" sz="4300" b="1" kern="0" dirty="0" err="1">
                <a:solidFill>
                  <a:srgbClr val="DD6828"/>
                </a:solidFill>
                <a:latin typeface="OpenSans-ExtraBold"/>
              </a:rPr>
              <a:t>Instrucciones</a:t>
            </a:r>
            <a:endParaRPr lang="fr-FR" sz="4300" b="1" kern="0" dirty="0">
              <a:solidFill>
                <a:srgbClr val="DD6828"/>
              </a:solidFill>
              <a:latin typeface="OpenSans-ExtraBold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862AFA1-C44B-9850-9895-2A1F0142ABF5}"/>
              </a:ext>
            </a:extLst>
          </p:cNvPr>
          <p:cNvSpPr txBox="1"/>
          <p:nvPr/>
        </p:nvSpPr>
        <p:spPr>
          <a:xfrm>
            <a:off x="217713" y="842479"/>
            <a:ext cx="11530150" cy="5692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fr-FR" sz="2800" b="1" kern="0" dirty="0" err="1">
                <a:solidFill>
                  <a:srgbClr val="DD6828"/>
                </a:solidFill>
                <a:latin typeface="OpenSans-ExtraBold"/>
              </a:rPr>
              <a:t>Cómo</a:t>
            </a:r>
            <a:r>
              <a:rPr lang="fr-FR" sz="2800" b="1" kern="0" dirty="0">
                <a:solidFill>
                  <a:srgbClr val="DD6828"/>
                </a:solidFill>
                <a:latin typeface="OpenSans-ExtraBold"/>
              </a:rPr>
              <a:t> </a:t>
            </a:r>
            <a:r>
              <a:rPr lang="fr-FR" sz="2800" b="1" kern="0" dirty="0" err="1">
                <a:solidFill>
                  <a:srgbClr val="DD6828"/>
                </a:solidFill>
                <a:latin typeface="OpenSans-ExtraBold"/>
              </a:rPr>
              <a:t>preparar</a:t>
            </a:r>
            <a:r>
              <a:rPr lang="fr-FR" sz="2800" b="1" kern="0" dirty="0">
                <a:solidFill>
                  <a:srgbClr val="DD6828"/>
                </a:solidFill>
                <a:latin typeface="OpenSans-ExtraBold"/>
              </a:rPr>
              <a:t> las </a:t>
            </a:r>
            <a:r>
              <a:rPr lang="fr-FR" sz="2800" b="1" kern="0" dirty="0" err="1">
                <a:solidFill>
                  <a:srgbClr val="DD6828"/>
                </a:solidFill>
                <a:latin typeface="OpenSans-ExtraBold"/>
              </a:rPr>
              <a:t>tres</a:t>
            </a:r>
            <a:r>
              <a:rPr lang="fr-FR" sz="2800" b="1" kern="0" dirty="0">
                <a:solidFill>
                  <a:srgbClr val="DD6828"/>
                </a:solidFill>
                <a:latin typeface="OpenSans-ExtraBold"/>
              </a:rPr>
              <a:t> </a:t>
            </a:r>
            <a:r>
              <a:rPr lang="fr-FR" sz="2800" b="1" kern="0" dirty="0" err="1">
                <a:solidFill>
                  <a:srgbClr val="DD6828"/>
                </a:solidFill>
                <a:latin typeface="OpenSans-ExtraBold"/>
              </a:rPr>
              <a:t>etapas</a:t>
            </a:r>
            <a:r>
              <a:rPr lang="fr-FR" sz="2800" b="1" kern="0" dirty="0">
                <a:solidFill>
                  <a:srgbClr val="DD6828"/>
                </a:solidFill>
                <a:latin typeface="OpenSans-ExtraBold"/>
              </a:rPr>
              <a:t> </a:t>
            </a:r>
            <a:r>
              <a:rPr lang="fr-FR" sz="2800" b="1" kern="0" dirty="0" err="1">
                <a:solidFill>
                  <a:srgbClr val="DD6828"/>
                </a:solidFill>
                <a:latin typeface="OpenSans-ExtraBold"/>
              </a:rPr>
              <a:t>del</a:t>
            </a:r>
            <a:r>
              <a:rPr lang="fr-FR" sz="2800" b="1" kern="0" dirty="0">
                <a:solidFill>
                  <a:srgbClr val="DD6828"/>
                </a:solidFill>
                <a:latin typeface="OpenSans-ExtraBold"/>
              </a:rPr>
              <a:t> </a:t>
            </a:r>
            <a:r>
              <a:rPr lang="fr-FR" sz="2800" b="1" i="1" kern="0" dirty="0">
                <a:solidFill>
                  <a:srgbClr val="DD6828"/>
                </a:solidFill>
                <a:latin typeface="OpenSans-ExtraBold"/>
              </a:rPr>
              <a:t>pitch</a:t>
            </a:r>
            <a:r>
              <a:rPr lang="fr-FR" sz="2800" b="1" kern="0" dirty="0">
                <a:solidFill>
                  <a:srgbClr val="DD6828"/>
                </a:solidFill>
                <a:latin typeface="OpenSans-ExtraBold"/>
              </a:rPr>
              <a:t> de mi </a:t>
            </a:r>
            <a:r>
              <a:rPr lang="fr-FR" sz="2800" b="1" kern="0" dirty="0" err="1">
                <a:solidFill>
                  <a:srgbClr val="DD6828"/>
                </a:solidFill>
                <a:latin typeface="OpenSans-ExtraBold"/>
              </a:rPr>
              <a:t>idea</a:t>
            </a:r>
            <a:r>
              <a:rPr lang="fr-FR" sz="2800" b="1" kern="0" dirty="0">
                <a:solidFill>
                  <a:srgbClr val="DD6828"/>
                </a:solidFill>
                <a:latin typeface="OpenSans-ExtraBold"/>
              </a:rPr>
              <a:t> de </a:t>
            </a:r>
            <a:r>
              <a:rPr lang="fr-FR" sz="2800" b="1" kern="0" dirty="0" err="1">
                <a:solidFill>
                  <a:srgbClr val="DD6828"/>
                </a:solidFill>
                <a:latin typeface="OpenSans-ExtraBold"/>
              </a:rPr>
              <a:t>proyecto</a:t>
            </a:r>
            <a:endParaRPr lang="fr-FR" sz="2800" b="1" kern="0" dirty="0">
              <a:solidFill>
                <a:srgbClr val="DD6828"/>
              </a:solidFill>
              <a:latin typeface="OpenSans-ExtraBold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Dispone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 </a:t>
            </a:r>
            <a:r>
              <a:rPr lang="fr-FR" sz="1800" b="1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minutos</a:t>
            </a: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como</a:t>
            </a: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máximo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para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presentar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su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proyecto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convencer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sus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futuros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posibles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socios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para que se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comprometan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con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usted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trabajen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juntos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en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construir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solución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para el Sudoe. 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Secretaría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Conjunta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ha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preparado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plantilla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PowerPoint que le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servirá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apoyo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para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presentar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su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idea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proyecto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precisar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su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búsqueda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socios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apoyo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puede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ilustrarse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con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fotografías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Tenga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en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cuenta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que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esta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plantilla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que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completará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será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proyectada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por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detrás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durante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su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sesión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 </a:t>
            </a:r>
            <a:r>
              <a:rPr lang="fr-FR" sz="1800" i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pitch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"/>
              <a:tabLst>
                <a:tab pos="4180205" algn="l"/>
              </a:tabLst>
            </a:pPr>
            <a:r>
              <a:rPr lang="fr-FR" sz="1800" b="1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Algunos</a:t>
            </a: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b="1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consejos</a:t>
            </a: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para </a:t>
            </a:r>
            <a:r>
              <a:rPr lang="fr-FR" sz="1800" b="1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preparar</a:t>
            </a: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su </a:t>
            </a:r>
            <a:r>
              <a:rPr lang="fr-FR" sz="1800" b="1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discurso</a:t>
            </a:r>
            <a:r>
              <a:rPr lang="fr-FR" sz="1800" b="1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endParaRPr lang="fr-FR" sz="1800" dirty="0">
              <a:effectLst/>
              <a:latin typeface="Open Sans" panose="020B0606030504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dirty="0" err="1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Prepare</a:t>
            </a:r>
            <a:r>
              <a:rPr lang="fr-FR" dirty="0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bien su </a:t>
            </a:r>
            <a:r>
              <a:rPr lang="fr-FR" dirty="0" err="1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presentación</a:t>
            </a:r>
            <a:r>
              <a:rPr lang="fr-FR" dirty="0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antes de </a:t>
            </a:r>
            <a:r>
              <a:rPr lang="fr-FR" dirty="0" err="1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exponerla</a:t>
            </a:r>
            <a:r>
              <a:rPr lang="fr-FR" dirty="0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Es importante </a:t>
            </a:r>
            <a:r>
              <a:rPr lang="fr-FR" dirty="0" err="1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dominar</a:t>
            </a:r>
            <a:r>
              <a:rPr lang="fr-FR" dirty="0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perfectamente</a:t>
            </a:r>
            <a:r>
              <a:rPr lang="fr-FR" dirty="0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el </a:t>
            </a:r>
            <a:r>
              <a:rPr lang="fr-FR" dirty="0" err="1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tema</a:t>
            </a:r>
            <a:r>
              <a:rPr lang="fr-FR" dirty="0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los </a:t>
            </a:r>
            <a:r>
              <a:rPr lang="fr-FR" dirty="0" err="1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mensajes</a:t>
            </a:r>
            <a:r>
              <a:rPr lang="fr-FR" dirty="0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 las palabras claves que va a </a:t>
            </a:r>
            <a:r>
              <a:rPr lang="fr-FR" dirty="0" err="1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utilizar</a:t>
            </a:r>
            <a:r>
              <a:rPr lang="fr-FR" dirty="0"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Domine la forma de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presentar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Dé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ritmo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dinamismo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su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presentación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claro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y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conciso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Vaya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lo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esencial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Open Sans" panose="020B0606030504020204" pitchFamily="34" charset="0"/>
              <a:buChar char="-"/>
              <a:tabLst>
                <a:tab pos="4180205" algn="l"/>
              </a:tabLst>
            </a:pP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Evite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utilizar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jerga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técnica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saturar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su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presentación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con tablas y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cifras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así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como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dar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información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800" dirty="0" err="1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inncesaria</a:t>
            </a:r>
            <a:r>
              <a:rPr lang="fr-FR" sz="1800" dirty="0">
                <a:effectLst/>
                <a:latin typeface="Open Sans" panose="020B0606030504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311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Forma&#10;&#10;Descripción generada automáticamente con confianza media">
            <a:extLst>
              <a:ext uri="{FF2B5EF4-FFF2-40B4-BE49-F238E27FC236}">
                <a16:creationId xmlns:a16="http://schemas.microsoft.com/office/drawing/2014/main" id="{9DFC7619-AA9C-43D1-306A-D4DF90F07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5" y="6277604"/>
            <a:ext cx="3279655" cy="42367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6362DC4-DB94-0345-8769-4C6A742F064E}"/>
              </a:ext>
            </a:extLst>
          </p:cNvPr>
          <p:cNvSpPr txBox="1"/>
          <p:nvPr/>
        </p:nvSpPr>
        <p:spPr>
          <a:xfrm>
            <a:off x="296091" y="907131"/>
            <a:ext cx="11582399" cy="1508105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Priordad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y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objetivo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específico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en el que se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enmarca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su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idea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proyecto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Prioridad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OE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C35C6E4-2FBA-8258-DF32-9FA4E0E05148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kern="0" dirty="0" err="1">
                <a:solidFill>
                  <a:srgbClr val="DD6828"/>
                </a:solidFill>
                <a:latin typeface="OpenSans-ExtraBold"/>
              </a:rPr>
              <a:t>Presentación</a:t>
            </a:r>
            <a:r>
              <a:rPr lang="fr-FR" b="1" kern="0" dirty="0">
                <a:solidFill>
                  <a:srgbClr val="DD6828"/>
                </a:solidFill>
                <a:latin typeface="OpenSans-ExtraBold"/>
              </a:rPr>
              <a:t> </a:t>
            </a:r>
            <a:r>
              <a:rPr lang="fr-FR" b="1" kern="0" dirty="0" err="1">
                <a:solidFill>
                  <a:srgbClr val="DD6828"/>
                </a:solidFill>
                <a:latin typeface="OpenSans-ExtraBold"/>
              </a:rPr>
              <a:t>general</a:t>
            </a:r>
            <a:endParaRPr kumimoji="0" lang="fr-FR" sz="4400" b="1" i="0" u="none" strike="noStrike" kern="0" cap="none" spc="0" normalizeH="0" baseline="0" noProof="0" dirty="0">
              <a:ln>
                <a:noFill/>
              </a:ln>
              <a:solidFill>
                <a:srgbClr val="DD6828"/>
              </a:solidFill>
              <a:effectLst/>
              <a:uLnTx/>
              <a:uFillTx/>
              <a:latin typeface="OpenSans-ExtraBold"/>
              <a:ea typeface="+mj-ea"/>
              <a:cs typeface="+mj-cs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0142373-E3FE-D112-C167-873A4AB5B49C}"/>
              </a:ext>
            </a:extLst>
          </p:cNvPr>
          <p:cNvSpPr txBox="1"/>
          <p:nvPr/>
        </p:nvSpPr>
        <p:spPr>
          <a:xfrm>
            <a:off x="304800" y="2570469"/>
            <a:ext cx="11582399" cy="1631216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Objetivo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principal de la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idea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proyecto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: </a:t>
            </a: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95665C-0640-EDD6-A696-5D3708B4F96C}"/>
              </a:ext>
            </a:extLst>
          </p:cNvPr>
          <p:cNvSpPr txBox="1"/>
          <p:nvPr/>
        </p:nvSpPr>
        <p:spPr>
          <a:xfrm>
            <a:off x="304800" y="4361261"/>
            <a:ext cx="11582399" cy="1077218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Entidad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beneficiario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principal: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Entidad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: 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País / </a:t>
            </a:r>
            <a:r>
              <a:rPr lang="fr-FR" sz="1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región</a:t>
            </a: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: …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056B00F-5221-B548-98AD-02A9A7DF35AD}"/>
              </a:ext>
            </a:extLst>
          </p:cNvPr>
          <p:cNvSpPr txBox="1"/>
          <p:nvPr/>
        </p:nvSpPr>
        <p:spPr>
          <a:xfrm>
            <a:off x="304800" y="5623570"/>
            <a:ext cx="11582399" cy="523220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Coste total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aproximado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del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proyecto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: </a:t>
            </a: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………………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euros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4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Forma&#10;&#10;Descripción generada automáticamente con confianza media">
            <a:extLst>
              <a:ext uri="{FF2B5EF4-FFF2-40B4-BE49-F238E27FC236}">
                <a16:creationId xmlns:a16="http://schemas.microsoft.com/office/drawing/2014/main" id="{9DFC7619-AA9C-43D1-306A-D4DF90F07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5" y="6277604"/>
            <a:ext cx="3279655" cy="42367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6362DC4-DB94-0345-8769-4C6A742F064E}"/>
              </a:ext>
            </a:extLst>
          </p:cNvPr>
          <p:cNvSpPr txBox="1"/>
          <p:nvPr/>
        </p:nvSpPr>
        <p:spPr>
          <a:xfrm>
            <a:off x="296091" y="842479"/>
            <a:ext cx="11582399" cy="2185214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¿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Qué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soluciones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aporta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mi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idea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proyecto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al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espacio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Sudoe?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1C35C6E4-2FBA-8258-DF32-9FA4E0E05148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kern="0" dirty="0" err="1">
                <a:solidFill>
                  <a:srgbClr val="DD6828"/>
                </a:solidFill>
                <a:latin typeface="OpenSans-ExtraBold"/>
              </a:rPr>
              <a:t>Lógica</a:t>
            </a:r>
            <a:r>
              <a:rPr lang="fr-FR" b="1" kern="0" dirty="0">
                <a:solidFill>
                  <a:srgbClr val="DD6828"/>
                </a:solidFill>
                <a:latin typeface="OpenSans-ExtraBold"/>
              </a:rPr>
              <a:t> de </a:t>
            </a:r>
            <a:r>
              <a:rPr lang="fr-FR" b="1" kern="0" dirty="0" err="1">
                <a:solidFill>
                  <a:srgbClr val="DD6828"/>
                </a:solidFill>
                <a:latin typeface="OpenSans-ExtraBold"/>
              </a:rPr>
              <a:t>intervención</a:t>
            </a:r>
            <a:endParaRPr kumimoji="0" lang="fr-FR" sz="4400" b="1" i="0" u="none" strike="noStrike" kern="0" cap="none" spc="0" normalizeH="0" baseline="0" noProof="0" dirty="0">
              <a:ln>
                <a:noFill/>
              </a:ln>
              <a:solidFill>
                <a:srgbClr val="DD6828"/>
              </a:solidFill>
              <a:effectLst/>
              <a:uLnTx/>
              <a:uFillTx/>
              <a:latin typeface="OpenSans-ExtraBold"/>
              <a:ea typeface="+mj-ea"/>
              <a:cs typeface="+mj-cs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095665C-0640-EDD6-A696-5D3708B4F96C}"/>
              </a:ext>
            </a:extLst>
          </p:cNvPr>
          <p:cNvSpPr txBox="1"/>
          <p:nvPr/>
        </p:nvSpPr>
        <p:spPr>
          <a:xfrm>
            <a:off x="304800" y="3429927"/>
            <a:ext cx="11582399" cy="523220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¿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Cuáles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son las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realizaciones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y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resultados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esperados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?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5A8B72D-DA1C-4C64-C334-FF1F5FC216EE}"/>
              </a:ext>
            </a:extLst>
          </p:cNvPr>
          <p:cNvSpPr txBox="1"/>
          <p:nvPr/>
        </p:nvSpPr>
        <p:spPr>
          <a:xfrm>
            <a:off x="304800" y="4103372"/>
            <a:ext cx="5704116" cy="1631216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Realizaciones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CD3DA15-C0AB-EF31-473C-8D6ACE1DA549}"/>
              </a:ext>
            </a:extLst>
          </p:cNvPr>
          <p:cNvSpPr txBox="1"/>
          <p:nvPr/>
        </p:nvSpPr>
        <p:spPr>
          <a:xfrm>
            <a:off x="6191792" y="4095044"/>
            <a:ext cx="5704116" cy="1631216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Resultados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esperados</a:t>
            </a:r>
            <a:endParaRPr lang="fr-FR" sz="2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fr-FR" sz="1800" b="1" dirty="0">
                <a:solidFill>
                  <a:srgbClr val="003399"/>
                </a:solidFill>
                <a:latin typeface="Open Sans" panose="020B0606030504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913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Forma&#10;&#10;Descripción generada automáticamente con confianza media">
            <a:extLst>
              <a:ext uri="{FF2B5EF4-FFF2-40B4-BE49-F238E27FC236}">
                <a16:creationId xmlns:a16="http://schemas.microsoft.com/office/drawing/2014/main" id="{4DE6E3FA-FBAE-8573-784D-8756EF888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5" y="6277604"/>
            <a:ext cx="3279655" cy="423673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2A23EBDA-4525-D5F7-3870-3ABD824D6A4E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0" cap="none" spc="0" normalizeH="0" baseline="0" noProof="0" dirty="0">
                <a:ln>
                  <a:noFill/>
                </a:ln>
                <a:solidFill>
                  <a:srgbClr val="DD6828"/>
                </a:solidFill>
                <a:effectLst/>
                <a:uLnTx/>
                <a:uFillTx/>
                <a:latin typeface="OpenSans-ExtraBold"/>
                <a:ea typeface="+mj-ea"/>
                <a:cs typeface="+mj-cs"/>
              </a:rPr>
              <a:t>Los </a:t>
            </a:r>
            <a:r>
              <a:rPr kumimoji="0" lang="fr-FR" sz="4400" b="1" i="0" u="none" strike="noStrike" kern="0" cap="none" spc="0" normalizeH="0" baseline="0" noProof="0" dirty="0" err="1">
                <a:ln>
                  <a:noFill/>
                </a:ln>
                <a:solidFill>
                  <a:srgbClr val="DD6828"/>
                </a:solidFill>
                <a:effectLst/>
                <a:uLnTx/>
                <a:uFillTx/>
                <a:latin typeface="OpenSans-ExtraBold"/>
                <a:ea typeface="+mj-ea"/>
                <a:cs typeface="+mj-cs"/>
              </a:rPr>
              <a:t>socios</a:t>
            </a:r>
            <a:r>
              <a:rPr kumimoji="0" lang="fr-FR" sz="4400" b="1" i="0" u="none" strike="noStrike" kern="0" cap="none" spc="0" normalizeH="0" baseline="0" noProof="0" dirty="0">
                <a:ln>
                  <a:noFill/>
                </a:ln>
                <a:solidFill>
                  <a:srgbClr val="DD6828"/>
                </a:solidFill>
                <a:effectLst/>
                <a:uLnTx/>
                <a:uFillTx/>
                <a:latin typeface="OpenSans-ExtraBold"/>
                <a:ea typeface="+mj-ea"/>
                <a:cs typeface="+mj-cs"/>
              </a:rPr>
              <a:t> </a:t>
            </a:r>
            <a:r>
              <a:rPr kumimoji="0" lang="fr-FR" sz="4400" b="1" i="0" u="none" strike="noStrike" kern="0" cap="none" spc="0" normalizeH="0" baseline="0" noProof="0" dirty="0" err="1">
                <a:ln>
                  <a:noFill/>
                </a:ln>
                <a:solidFill>
                  <a:srgbClr val="DD6828"/>
                </a:solidFill>
                <a:effectLst/>
                <a:uLnTx/>
                <a:uFillTx/>
                <a:latin typeface="OpenSans-ExtraBold"/>
                <a:ea typeface="+mj-ea"/>
                <a:cs typeface="+mj-cs"/>
              </a:rPr>
              <a:t>requeridos</a:t>
            </a:r>
            <a:endParaRPr kumimoji="0" lang="fr-FR" sz="4400" b="1" i="0" u="none" strike="noStrike" kern="0" cap="none" spc="0" normalizeH="0" baseline="0" noProof="0" dirty="0">
              <a:ln>
                <a:noFill/>
              </a:ln>
              <a:solidFill>
                <a:srgbClr val="DD6828"/>
              </a:solidFill>
              <a:effectLst/>
              <a:uLnTx/>
              <a:uFillTx/>
              <a:latin typeface="OpenSans-ExtraBold"/>
              <a:ea typeface="+mj-ea"/>
              <a:cs typeface="+mj-cs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D270482-15F0-EAFA-1F03-F1496A041D68}"/>
              </a:ext>
            </a:extLst>
          </p:cNvPr>
          <p:cNvSpPr txBox="1"/>
          <p:nvPr/>
        </p:nvSpPr>
        <p:spPr>
          <a:xfrm>
            <a:off x="296091" y="842479"/>
            <a:ext cx="11582399" cy="2339102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¿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Cuáles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son mis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socios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implicados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(en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caso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tenerlos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ya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) ?</a:t>
            </a:r>
          </a:p>
          <a:p>
            <a:pPr>
              <a:defRPr/>
            </a:pPr>
            <a:endParaRPr lang="fr-FR" sz="2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Entidad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tipo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actor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la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cadena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valor</a:t>
            </a:r>
            <a:endParaRPr lang="fr-FR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Entidad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tipo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actor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la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cadena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valor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Entidad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tipo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actor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la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cadena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valor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Entidad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tipo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actor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la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cadena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valor</a:t>
            </a: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E3ADBF7-9C2A-0ACA-1D51-54E3A6AF4E9E}"/>
              </a:ext>
            </a:extLst>
          </p:cNvPr>
          <p:cNvSpPr txBox="1"/>
          <p:nvPr/>
        </p:nvSpPr>
        <p:spPr>
          <a:xfrm>
            <a:off x="296090" y="3076228"/>
            <a:ext cx="11582399" cy="2339102"/>
          </a:xfrm>
          <a:prstGeom prst="rect">
            <a:avLst/>
          </a:prstGeom>
          <a:noFill/>
          <a:ln>
            <a:solidFill>
              <a:srgbClr val="C16023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¿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Qué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tipo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socios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  <a:r>
              <a:rPr lang="fr-FR" sz="2800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busco</a:t>
            </a:r>
            <a:r>
              <a:rPr lang="fr-FR" sz="2800" b="1" dirty="0">
                <a:solidFill>
                  <a:srgbClr val="003399"/>
                </a:solidFill>
                <a:latin typeface="Open Sans" panose="020B0606030504020204" pitchFamily="34" charset="0"/>
              </a:rPr>
              <a:t>?</a:t>
            </a:r>
          </a:p>
          <a:p>
            <a:pPr>
              <a:defRPr/>
            </a:pPr>
            <a:endParaRPr lang="fr-FR" sz="2800" b="1" dirty="0">
              <a:solidFill>
                <a:srgbClr val="003399"/>
              </a:solidFill>
              <a:latin typeface="Open Sans" panose="020B0606030504020204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Tipo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actor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la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cadena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valor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función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y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tareas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a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realizar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Tipo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actor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la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cadena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valor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función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y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tareas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a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realizar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Tipo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actor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la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cadena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valor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función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y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tareas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a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realizar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Tipo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actor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la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cadena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de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valor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país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/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función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y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tareas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a </a:t>
            </a:r>
            <a:r>
              <a:rPr lang="fr-FR" b="1" dirty="0" err="1">
                <a:solidFill>
                  <a:srgbClr val="003399"/>
                </a:solidFill>
                <a:latin typeface="Open Sans" panose="020B0606030504020204" pitchFamily="34" charset="0"/>
              </a:rPr>
              <a:t>realizar</a:t>
            </a:r>
            <a:r>
              <a:rPr lang="fr-FR" b="1" dirty="0">
                <a:solidFill>
                  <a:srgbClr val="003399"/>
                </a:solidFill>
                <a:latin typeface="Open Sans" panose="020B0606030504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fr-FR" sz="1800" b="1" dirty="0">
              <a:solidFill>
                <a:srgbClr val="003399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391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Forma&#10;&#10;Descripción generada automáticamente con confianza media">
            <a:extLst>
              <a:ext uri="{FF2B5EF4-FFF2-40B4-BE49-F238E27FC236}">
                <a16:creationId xmlns:a16="http://schemas.microsoft.com/office/drawing/2014/main" id="{31625120-1040-DB20-4416-451F5986B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65" y="6277604"/>
            <a:ext cx="3279655" cy="423673"/>
          </a:xfrm>
          <a:prstGeom prst="rect">
            <a:avLst/>
          </a:prstGeom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120F84E-3863-0D49-8D27-A8D0F89EA995}"/>
              </a:ext>
            </a:extLst>
          </p:cNvPr>
          <p:cNvSpPr txBox="1">
            <a:spLocks/>
          </p:cNvSpPr>
          <p:nvPr/>
        </p:nvSpPr>
        <p:spPr>
          <a:xfrm>
            <a:off x="0" y="1029"/>
            <a:ext cx="12192000" cy="8414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Open Sans" panose="020B0606030504020204" pitchFamily="34" charset="0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0" cap="none" spc="0" normalizeH="0" baseline="0" noProof="0" dirty="0">
                <a:ln>
                  <a:noFill/>
                </a:ln>
                <a:solidFill>
                  <a:srgbClr val="DD6828"/>
                </a:solidFill>
                <a:effectLst/>
                <a:uLnTx/>
                <a:uFillTx/>
                <a:latin typeface="OpenSans-ExtraBold"/>
                <a:ea typeface="+mj-ea"/>
                <a:cs typeface="+mj-cs"/>
              </a:rPr>
              <a:t>¿Me sigue</a:t>
            </a:r>
            <a:r>
              <a:rPr kumimoji="0" lang="fr-FR" sz="4400" b="1" i="0" u="none" strike="noStrike" kern="0" cap="none" spc="0" normalizeH="0" baseline="0" noProof="0" dirty="0">
                <a:ln>
                  <a:noFill/>
                </a:ln>
                <a:solidFill>
                  <a:srgbClr val="DD6828"/>
                </a:solidFill>
                <a:effectLst/>
                <a:uLnTx/>
                <a:uFillTx/>
                <a:latin typeface="OpenSans-ExtraBold"/>
                <a:ea typeface="+mj-ea"/>
                <a:cs typeface="+mj-cs"/>
              </a:rPr>
              <a:t>?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9793149-01D6-6E5D-7CD9-A4DC492DBAAC}"/>
              </a:ext>
            </a:extLst>
          </p:cNvPr>
          <p:cNvSpPr/>
          <p:nvPr/>
        </p:nvSpPr>
        <p:spPr>
          <a:xfrm>
            <a:off x="888273" y="1730367"/>
            <a:ext cx="3406635" cy="3164905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175DFC7-7F71-91E7-EA4F-1E1E4BDAC110}"/>
              </a:ext>
            </a:extLst>
          </p:cNvPr>
          <p:cNvSpPr txBox="1"/>
          <p:nvPr/>
        </p:nvSpPr>
        <p:spPr>
          <a:xfrm>
            <a:off x="1523999" y="5116945"/>
            <a:ext cx="2543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(Introduzca su fotografía)</a:t>
            </a:r>
            <a:endParaRPr lang="fr-FR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7607212-C180-D928-0376-A9A76BBFB57E}"/>
              </a:ext>
            </a:extLst>
          </p:cNvPr>
          <p:cNvSpPr txBox="1"/>
          <p:nvPr/>
        </p:nvSpPr>
        <p:spPr>
          <a:xfrm>
            <a:off x="5514109" y="1644073"/>
            <a:ext cx="5101002" cy="2941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Nombre, </a:t>
            </a:r>
            <a:r>
              <a:rPr lang="fr-FR" sz="24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apellido</a:t>
            </a:r>
            <a:endParaRPr lang="fr-FR" sz="2400" dirty="0">
              <a:solidFill>
                <a:srgbClr val="0033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24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Entidad</a:t>
            </a:r>
            <a:endParaRPr lang="fr-FR" sz="2400" dirty="0">
              <a:solidFill>
                <a:srgbClr val="0033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Correo </a:t>
            </a:r>
            <a:r>
              <a:rPr lang="fr-FR" sz="24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electrónico</a:t>
            </a:r>
            <a:endParaRPr lang="fr-FR" sz="2400" dirty="0">
              <a:solidFill>
                <a:srgbClr val="0033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200000"/>
              </a:lnSpc>
            </a:pPr>
            <a:r>
              <a:rPr lang="fr-FR" sz="24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Estoy</a:t>
            </a: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en </a:t>
            </a:r>
            <a:r>
              <a:rPr lang="fr-FR" sz="2400" dirty="0" err="1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CoopSudoe</a:t>
            </a:r>
            <a:r>
              <a:rPr lang="fr-FR" sz="2400" dirty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53965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459</Words>
  <Application>Microsoft Office PowerPoint</Application>
  <PresentationFormat>Panorámica</PresentationFormat>
  <Paragraphs>66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 Light</vt:lpstr>
      <vt:lpstr>Open Sans</vt:lpstr>
      <vt:lpstr>OpenSans-ExtraBold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 Lázaro</dc:creator>
  <cp:lastModifiedBy>Antonio Teles</cp:lastModifiedBy>
  <cp:revision>192</cp:revision>
  <dcterms:created xsi:type="dcterms:W3CDTF">2023-11-30T09:13:16Z</dcterms:created>
  <dcterms:modified xsi:type="dcterms:W3CDTF">2024-03-25T14:56:56Z</dcterms:modified>
</cp:coreProperties>
</file>