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8" r:id="rId5"/>
    <p:sldId id="260" r:id="rId6"/>
    <p:sldId id="259" r:id="rId7"/>
    <p:sldId id="261" r:id="rId8"/>
    <p:sldId id="266" r:id="rId9"/>
    <p:sldId id="265" r:id="rId10"/>
    <p:sldId id="267" r:id="rId11"/>
    <p:sldId id="263" r:id="rId12"/>
    <p:sldId id="269" r:id="rId13"/>
    <p:sldId id="257"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602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p:scale>
          <a:sx n="73" d="100"/>
          <a:sy n="73" d="100"/>
        </p:scale>
        <p:origin x="2034"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D6B04C-745C-49FB-8D7B-895DC96758DA}"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fr-FR"/>
        </a:p>
      </dgm:t>
    </dgm:pt>
    <dgm:pt modelId="{701EA32F-9888-4D26-B16F-9D0A72ED0228}">
      <dgm:prSet phldrT="[Texte]" custT="1"/>
      <dgm:spPr/>
      <dgm:t>
        <a:bodyPr/>
        <a:lstStyle/>
        <a:p>
          <a:r>
            <a:rPr lang="fr-FR" sz="1400" u="none" dirty="0">
              <a:latin typeface="Arial Rounded MT Bold" panose="020F0704030504030204" pitchFamily="34" charset="0"/>
              <a:ea typeface="Calibri" panose="020F0502020204030204" pitchFamily="34" charset="0"/>
              <a:cs typeface="Times New Roman" panose="02020603050405020304" pitchFamily="18" charset="0"/>
              <a:sym typeface="Wingdings" panose="05000000000000000000" pitchFamily="2" charset="2"/>
            </a:rPr>
            <a:t>maillage  territorial &amp; complémentarité des stations</a:t>
          </a:r>
          <a:endParaRPr lang="fr-FR" sz="1400" u="none" dirty="0"/>
        </a:p>
      </dgm:t>
    </dgm:pt>
    <dgm:pt modelId="{ABFC1CF5-DE5F-4D21-9365-708937FE73B1}" type="parTrans" cxnId="{12BFE21B-1C2A-4439-8546-6C84EC025FA6}">
      <dgm:prSet/>
      <dgm:spPr/>
      <dgm:t>
        <a:bodyPr/>
        <a:lstStyle/>
        <a:p>
          <a:endParaRPr lang="fr-FR"/>
        </a:p>
      </dgm:t>
    </dgm:pt>
    <dgm:pt modelId="{6C8535F4-EE48-4EB8-8273-CB0E3CBF941A}" type="sibTrans" cxnId="{12BFE21B-1C2A-4439-8546-6C84EC025FA6}">
      <dgm:prSet/>
      <dgm:spPr/>
      <dgm:t>
        <a:bodyPr/>
        <a:lstStyle/>
        <a:p>
          <a:endParaRPr lang="fr-FR"/>
        </a:p>
      </dgm:t>
    </dgm:pt>
    <dgm:pt modelId="{0656EE7E-BDB3-4F5E-98FD-DDB05FA521D1}">
      <dgm:prSet phldrT="[Texte]" custT="1"/>
      <dgm:spPr/>
      <dgm:t>
        <a:bodyPr/>
        <a:lstStyle/>
        <a:p>
          <a:r>
            <a:rPr lang="fr-FR" sz="1600" dirty="0"/>
            <a:t> évènements  / salons</a:t>
          </a:r>
          <a:r>
            <a:rPr lang="fr-FR" sz="1600" dirty="0">
              <a:sym typeface="Wingdings" panose="05000000000000000000" pitchFamily="2" charset="2"/>
            </a:rPr>
            <a:t> Thermalie</a:t>
          </a:r>
          <a:endParaRPr lang="fr-FR" sz="1600" dirty="0"/>
        </a:p>
      </dgm:t>
    </dgm:pt>
    <dgm:pt modelId="{5151FA86-A442-4DD4-A783-30B3B326AFA4}" type="parTrans" cxnId="{45BB4B7D-1B31-42D1-A102-F33013764A09}">
      <dgm:prSet/>
      <dgm:spPr/>
      <dgm:t>
        <a:bodyPr/>
        <a:lstStyle/>
        <a:p>
          <a:endParaRPr lang="fr-FR"/>
        </a:p>
      </dgm:t>
    </dgm:pt>
    <dgm:pt modelId="{CED6ACDB-557A-4E5A-BA20-DB900DB0B565}" type="sibTrans" cxnId="{45BB4B7D-1B31-42D1-A102-F33013764A09}">
      <dgm:prSet/>
      <dgm:spPr/>
      <dgm:t>
        <a:bodyPr/>
        <a:lstStyle/>
        <a:p>
          <a:endParaRPr lang="fr-FR"/>
        </a:p>
      </dgm:t>
    </dgm:pt>
    <dgm:pt modelId="{6E20C22C-FDDD-4BA8-B5E5-72D9653BC94F}">
      <dgm:prSet phldrT="[Texte]" custT="1"/>
      <dgm:spPr/>
      <dgm:t>
        <a:bodyPr/>
        <a:lstStyle/>
        <a:p>
          <a:r>
            <a:rPr lang="fr-FR" sz="1400" u="none" dirty="0">
              <a:latin typeface="Arial Rounded MT Bold" panose="020F0704030504030204" pitchFamily="34" charset="0"/>
              <a:ea typeface="Calibri" panose="020F0502020204030204" pitchFamily="34" charset="0"/>
              <a:cs typeface="Times New Roman" panose="02020603050405020304" pitchFamily="18" charset="0"/>
              <a:sym typeface="Wingdings" panose="05000000000000000000" pitchFamily="2" charset="2"/>
            </a:rPr>
            <a:t>nouveau modèle thermal</a:t>
          </a:r>
          <a:endParaRPr lang="fr-FR" sz="1400" u="none" dirty="0"/>
        </a:p>
      </dgm:t>
    </dgm:pt>
    <dgm:pt modelId="{4882DCF7-2A89-4EE1-AA24-E8ED54A5D00D}" type="parTrans" cxnId="{8CC59968-5F77-443B-BD05-7F887422EA6C}">
      <dgm:prSet/>
      <dgm:spPr/>
      <dgm:t>
        <a:bodyPr/>
        <a:lstStyle/>
        <a:p>
          <a:endParaRPr lang="fr-FR"/>
        </a:p>
      </dgm:t>
    </dgm:pt>
    <dgm:pt modelId="{FD6F0D5D-D125-45F0-9931-DBC157847BCD}" type="sibTrans" cxnId="{8CC59968-5F77-443B-BD05-7F887422EA6C}">
      <dgm:prSet/>
      <dgm:spPr/>
      <dgm:t>
        <a:bodyPr/>
        <a:lstStyle/>
        <a:p>
          <a:endParaRPr lang="fr-FR"/>
        </a:p>
      </dgm:t>
    </dgm:pt>
    <dgm:pt modelId="{AFE15EDB-8C4F-47FD-97B4-31409B6CBE91}">
      <dgm:prSet phldrT="[Texte]" custT="1"/>
      <dgm:spPr/>
      <dgm:t>
        <a:bodyPr/>
        <a:lstStyle/>
        <a:p>
          <a:r>
            <a:rPr lang="fr-FR" sz="1600" dirty="0"/>
            <a:t> cure fractionnée</a:t>
          </a:r>
        </a:p>
      </dgm:t>
    </dgm:pt>
    <dgm:pt modelId="{6409083D-D253-474E-A3E7-3DBC1FD7E650}" type="parTrans" cxnId="{B25BDDA8-1F12-49F8-B733-9D64BD05947B}">
      <dgm:prSet/>
      <dgm:spPr/>
      <dgm:t>
        <a:bodyPr/>
        <a:lstStyle/>
        <a:p>
          <a:endParaRPr lang="fr-FR"/>
        </a:p>
      </dgm:t>
    </dgm:pt>
    <dgm:pt modelId="{A4A32896-840F-4A8A-8296-0257BF338D4D}" type="sibTrans" cxnId="{B25BDDA8-1F12-49F8-B733-9D64BD05947B}">
      <dgm:prSet/>
      <dgm:spPr/>
      <dgm:t>
        <a:bodyPr/>
        <a:lstStyle/>
        <a:p>
          <a:endParaRPr lang="fr-FR"/>
        </a:p>
      </dgm:t>
    </dgm:pt>
    <dgm:pt modelId="{BA1C04FA-D052-4E15-AEFA-91F8FE5A722E}">
      <dgm:prSet phldrT="[Texte]" custT="1"/>
      <dgm:spPr/>
      <dgm:t>
        <a:bodyPr/>
        <a:lstStyle/>
        <a:p>
          <a:r>
            <a:rPr lang="fr-FR" sz="1600" dirty="0"/>
            <a:t> nouveaux publics</a:t>
          </a:r>
        </a:p>
      </dgm:t>
    </dgm:pt>
    <dgm:pt modelId="{39FB6C27-95B6-4D1E-AE57-A5D670F6824E}" type="parTrans" cxnId="{DA91EDCB-C191-469A-8232-9B0640AEEA9E}">
      <dgm:prSet/>
      <dgm:spPr/>
      <dgm:t>
        <a:bodyPr/>
        <a:lstStyle/>
        <a:p>
          <a:endParaRPr lang="fr-FR"/>
        </a:p>
      </dgm:t>
    </dgm:pt>
    <dgm:pt modelId="{2F2EAEB2-DC37-49F0-B6B9-9301615002AA}" type="sibTrans" cxnId="{DA91EDCB-C191-469A-8232-9B0640AEEA9E}">
      <dgm:prSet/>
      <dgm:spPr/>
      <dgm:t>
        <a:bodyPr/>
        <a:lstStyle/>
        <a:p>
          <a:endParaRPr lang="fr-FR"/>
        </a:p>
      </dgm:t>
    </dgm:pt>
    <dgm:pt modelId="{FC886FFF-5D36-4346-A210-2D726E80F863}">
      <dgm:prSet phldrT="[Texte]" custT="1"/>
      <dgm:spPr/>
      <dgm:t>
        <a:bodyPr/>
        <a:lstStyle/>
        <a:p>
          <a:r>
            <a:rPr lang="fr-FR" sz="1400" u="none" dirty="0">
              <a:latin typeface="Arial Rounded MT Bold" panose="020F0704030504030204" pitchFamily="34" charset="0"/>
              <a:ea typeface="Calibri" panose="020F0502020204030204" pitchFamily="34" charset="0"/>
              <a:cs typeface="Times New Roman" panose="02020603050405020304" pitchFamily="18" charset="0"/>
              <a:sym typeface="Wingdings" panose="05000000000000000000" pitchFamily="2" charset="2"/>
            </a:rPr>
            <a:t>transition vers un thermalisme durable</a:t>
          </a:r>
          <a:endParaRPr lang="fr-FR" sz="1400" u="none" dirty="0"/>
        </a:p>
      </dgm:t>
    </dgm:pt>
    <dgm:pt modelId="{86CDB6EA-8B9B-428A-96EB-71644E5CA811}" type="parTrans" cxnId="{6FAEA7A3-9F44-42E5-B876-8EE8190D4909}">
      <dgm:prSet/>
      <dgm:spPr/>
      <dgm:t>
        <a:bodyPr/>
        <a:lstStyle/>
        <a:p>
          <a:endParaRPr lang="fr-FR"/>
        </a:p>
      </dgm:t>
    </dgm:pt>
    <dgm:pt modelId="{48853545-1479-4DDB-A269-6921BD7C69AC}" type="sibTrans" cxnId="{6FAEA7A3-9F44-42E5-B876-8EE8190D4909}">
      <dgm:prSet/>
      <dgm:spPr/>
      <dgm:t>
        <a:bodyPr/>
        <a:lstStyle/>
        <a:p>
          <a:endParaRPr lang="fr-FR"/>
        </a:p>
      </dgm:t>
    </dgm:pt>
    <dgm:pt modelId="{052BA2DA-8846-40D5-A0A5-D5BBE3919141}">
      <dgm:prSet phldrT="[Texte]" custT="1"/>
      <dgm:spPr/>
      <dgm:t>
        <a:bodyPr/>
        <a:lstStyle/>
        <a:p>
          <a:r>
            <a:rPr lang="fr-FR" sz="1600" dirty="0"/>
            <a:t> Mutualisation</a:t>
          </a:r>
        </a:p>
      </dgm:t>
    </dgm:pt>
    <dgm:pt modelId="{DCBC3625-BA1C-4D31-B4E8-A809F4D14FC1}" type="parTrans" cxnId="{79CF65D6-83B8-4154-80A3-5CA593BA3ED4}">
      <dgm:prSet/>
      <dgm:spPr/>
      <dgm:t>
        <a:bodyPr/>
        <a:lstStyle/>
        <a:p>
          <a:endParaRPr lang="fr-FR"/>
        </a:p>
      </dgm:t>
    </dgm:pt>
    <dgm:pt modelId="{C5D86DFE-4588-463F-90CF-16050423860B}" type="sibTrans" cxnId="{79CF65D6-83B8-4154-80A3-5CA593BA3ED4}">
      <dgm:prSet/>
      <dgm:spPr/>
      <dgm:t>
        <a:bodyPr/>
        <a:lstStyle/>
        <a:p>
          <a:endParaRPr lang="fr-FR"/>
        </a:p>
      </dgm:t>
    </dgm:pt>
    <dgm:pt modelId="{78822064-63A7-4EB6-9F9E-9CB3C155D989}">
      <dgm:prSet phldrT="[Texte]" custT="1"/>
      <dgm:spPr/>
      <dgm:t>
        <a:bodyPr/>
        <a:lstStyle/>
        <a:p>
          <a:r>
            <a:rPr lang="fr-FR" sz="1600" dirty="0"/>
            <a:t>Energie</a:t>
          </a:r>
        </a:p>
      </dgm:t>
    </dgm:pt>
    <dgm:pt modelId="{F415C80B-7105-469F-929C-09F0D991EA2A}" type="parTrans" cxnId="{2D2BF352-F5C2-4FE1-B5F8-881B3CB0E3E6}">
      <dgm:prSet/>
      <dgm:spPr/>
      <dgm:t>
        <a:bodyPr/>
        <a:lstStyle/>
        <a:p>
          <a:endParaRPr lang="fr-FR"/>
        </a:p>
      </dgm:t>
    </dgm:pt>
    <dgm:pt modelId="{AC02DCAB-7564-49E1-B578-8B4E80D6A47B}" type="sibTrans" cxnId="{2D2BF352-F5C2-4FE1-B5F8-881B3CB0E3E6}">
      <dgm:prSet/>
      <dgm:spPr/>
      <dgm:t>
        <a:bodyPr/>
        <a:lstStyle/>
        <a:p>
          <a:endParaRPr lang="fr-FR"/>
        </a:p>
      </dgm:t>
    </dgm:pt>
    <dgm:pt modelId="{78C9BEEC-D6E1-4894-88CE-866A6C8C08DD}">
      <dgm:prSet custT="1"/>
      <dgm:spPr/>
      <dgm:t>
        <a:bodyPr/>
        <a:lstStyle/>
        <a:p>
          <a:r>
            <a:rPr lang="fr-FR" sz="1400" u="none" dirty="0">
              <a:latin typeface="Arial Rounded MT Bold" panose="020F0704030504030204" pitchFamily="34" charset="0"/>
              <a:ea typeface="Calibri" panose="020F0502020204030204" pitchFamily="34" charset="0"/>
              <a:cs typeface="Times New Roman" panose="02020603050405020304" pitchFamily="18" charset="0"/>
              <a:sym typeface="Wingdings" panose="05000000000000000000" pitchFamily="2" charset="2"/>
            </a:rPr>
            <a:t>innover pour le thermalisme de demain</a:t>
          </a:r>
          <a:endParaRPr lang="fr-FR" sz="1400" u="none" dirty="0"/>
        </a:p>
      </dgm:t>
    </dgm:pt>
    <dgm:pt modelId="{2411038F-3303-4789-A107-8461F179E938}" type="parTrans" cxnId="{78655495-131A-467E-AD74-53CF651B6941}">
      <dgm:prSet/>
      <dgm:spPr/>
      <dgm:t>
        <a:bodyPr/>
        <a:lstStyle/>
        <a:p>
          <a:endParaRPr lang="fr-FR"/>
        </a:p>
      </dgm:t>
    </dgm:pt>
    <dgm:pt modelId="{AD9107FC-220C-4AA1-A82C-0F827002BE0C}" type="sibTrans" cxnId="{78655495-131A-467E-AD74-53CF651B6941}">
      <dgm:prSet/>
      <dgm:spPr/>
      <dgm:t>
        <a:bodyPr/>
        <a:lstStyle/>
        <a:p>
          <a:endParaRPr lang="fr-FR"/>
        </a:p>
      </dgm:t>
    </dgm:pt>
    <dgm:pt modelId="{630AA1C7-5984-4728-93FC-DF1996A7C03A}">
      <dgm:prSet custT="1"/>
      <dgm:spPr/>
      <dgm:t>
        <a:bodyPr/>
        <a:lstStyle/>
        <a:p>
          <a:r>
            <a:rPr lang="fr-FR" sz="1400" u="none" dirty="0">
              <a:latin typeface="Arial Rounded MT Bold" panose="020F0704030504030204" pitchFamily="34" charset="0"/>
              <a:ea typeface="Calibri" panose="020F0502020204030204" pitchFamily="34" charset="0"/>
              <a:cs typeface="Times New Roman" panose="02020603050405020304" pitchFamily="18" charset="0"/>
              <a:sym typeface="Wingdings" panose="05000000000000000000" pitchFamily="2" charset="2"/>
            </a:rPr>
            <a:t>attirer et développer des compétences</a:t>
          </a:r>
          <a:endParaRPr lang="fr-FR" sz="1400" u="none" dirty="0"/>
        </a:p>
      </dgm:t>
    </dgm:pt>
    <dgm:pt modelId="{B7209176-9630-4436-A71B-C37815CA3449}" type="parTrans" cxnId="{720F38C4-EA29-48E3-953D-5E5BC8F23559}">
      <dgm:prSet/>
      <dgm:spPr/>
      <dgm:t>
        <a:bodyPr/>
        <a:lstStyle/>
        <a:p>
          <a:endParaRPr lang="fr-FR"/>
        </a:p>
      </dgm:t>
    </dgm:pt>
    <dgm:pt modelId="{57B83B9E-5B62-4D79-B011-C6C89463BE57}" type="sibTrans" cxnId="{720F38C4-EA29-48E3-953D-5E5BC8F23559}">
      <dgm:prSet/>
      <dgm:spPr/>
      <dgm:t>
        <a:bodyPr/>
        <a:lstStyle/>
        <a:p>
          <a:endParaRPr lang="fr-FR"/>
        </a:p>
      </dgm:t>
    </dgm:pt>
    <dgm:pt modelId="{EA2237B6-D44A-4BFB-ACE3-AEA9C9E39317}">
      <dgm:prSet phldrT="[Texte]" custT="1"/>
      <dgm:spPr/>
      <dgm:t>
        <a:bodyPr/>
        <a:lstStyle/>
        <a:p>
          <a:r>
            <a:rPr lang="fr-FR" sz="1600" dirty="0"/>
            <a:t>plan de communication &amp; relations presse </a:t>
          </a:r>
        </a:p>
      </dgm:t>
    </dgm:pt>
    <dgm:pt modelId="{E455F442-6DD5-4CF9-866E-459D189FEC4D}" type="parTrans" cxnId="{81E60637-D24E-48F0-9CD6-E1E3710AE30C}">
      <dgm:prSet/>
      <dgm:spPr/>
      <dgm:t>
        <a:bodyPr/>
        <a:lstStyle/>
        <a:p>
          <a:endParaRPr lang="fr-FR"/>
        </a:p>
      </dgm:t>
    </dgm:pt>
    <dgm:pt modelId="{ADA7E27E-709B-4CB6-90CA-39D432BF6E79}" type="sibTrans" cxnId="{81E60637-D24E-48F0-9CD6-E1E3710AE30C}">
      <dgm:prSet/>
      <dgm:spPr/>
      <dgm:t>
        <a:bodyPr/>
        <a:lstStyle/>
        <a:p>
          <a:endParaRPr lang="fr-FR"/>
        </a:p>
      </dgm:t>
    </dgm:pt>
    <dgm:pt modelId="{3CA1C89B-67EF-48B3-BEC6-B5777959B85E}">
      <dgm:prSet phldrT="[Texte]" custT="1"/>
      <dgm:spPr/>
      <dgm:t>
        <a:bodyPr/>
        <a:lstStyle/>
        <a:p>
          <a:r>
            <a:rPr lang="fr-FR" sz="1600" dirty="0"/>
            <a:t>Une identité commune</a:t>
          </a:r>
        </a:p>
      </dgm:t>
    </dgm:pt>
    <dgm:pt modelId="{39F3BD09-9EBA-4393-BBBD-DC8D88599BE1}" type="parTrans" cxnId="{11AF63DF-0659-4894-AB03-6160EE2CEE70}">
      <dgm:prSet/>
      <dgm:spPr/>
      <dgm:t>
        <a:bodyPr/>
        <a:lstStyle/>
        <a:p>
          <a:endParaRPr lang="fr-FR"/>
        </a:p>
      </dgm:t>
    </dgm:pt>
    <dgm:pt modelId="{8F3A61F1-CC24-460E-B297-3C6BFC3E9835}" type="sibTrans" cxnId="{11AF63DF-0659-4894-AB03-6160EE2CEE70}">
      <dgm:prSet/>
      <dgm:spPr/>
      <dgm:t>
        <a:bodyPr/>
        <a:lstStyle/>
        <a:p>
          <a:endParaRPr lang="fr-FR"/>
        </a:p>
      </dgm:t>
    </dgm:pt>
    <dgm:pt modelId="{7D6808D9-52AB-4A7E-9CB1-29B70D4ED718}">
      <dgm:prSet custT="1"/>
      <dgm:spPr/>
      <dgm:t>
        <a:bodyPr/>
        <a:lstStyle/>
        <a:p>
          <a:pPr algn="l"/>
          <a:r>
            <a:rPr lang="fr-FR" sz="1600" dirty="0"/>
            <a:t>Création de nouveaux diplômes</a:t>
          </a:r>
        </a:p>
      </dgm:t>
    </dgm:pt>
    <dgm:pt modelId="{4714971B-FA8B-41BD-8523-1BD83AF8DD07}" type="parTrans" cxnId="{4AF97CC7-8A9D-45B3-9780-A5F8FF9D339E}">
      <dgm:prSet/>
      <dgm:spPr/>
      <dgm:t>
        <a:bodyPr/>
        <a:lstStyle/>
        <a:p>
          <a:endParaRPr lang="fr-FR"/>
        </a:p>
      </dgm:t>
    </dgm:pt>
    <dgm:pt modelId="{F63D42E0-C3EE-4751-A02C-55870ABE58A9}" type="sibTrans" cxnId="{4AF97CC7-8A9D-45B3-9780-A5F8FF9D339E}">
      <dgm:prSet/>
      <dgm:spPr/>
      <dgm:t>
        <a:bodyPr/>
        <a:lstStyle/>
        <a:p>
          <a:endParaRPr lang="fr-FR"/>
        </a:p>
      </dgm:t>
    </dgm:pt>
    <dgm:pt modelId="{895F886F-66DC-4ADC-8560-FE0E56972F6A}">
      <dgm:prSet phldrT="[Texte]" custT="1"/>
      <dgm:spPr/>
      <dgm:t>
        <a:bodyPr/>
        <a:lstStyle/>
        <a:p>
          <a:r>
            <a:rPr lang="fr-FR" sz="1600" dirty="0"/>
            <a:t>Projet PROTECT</a:t>
          </a:r>
        </a:p>
      </dgm:t>
    </dgm:pt>
    <dgm:pt modelId="{7E28DCEF-31F6-4615-AA7C-2B5819EE7790}" type="parTrans" cxnId="{73D02B61-03AC-4726-BD8F-95F09ABA7434}">
      <dgm:prSet/>
      <dgm:spPr/>
      <dgm:t>
        <a:bodyPr/>
        <a:lstStyle/>
        <a:p>
          <a:endParaRPr lang="fr-FR"/>
        </a:p>
      </dgm:t>
    </dgm:pt>
    <dgm:pt modelId="{17220988-9E6A-4BAA-9C65-39F98AF24954}" type="sibTrans" cxnId="{73D02B61-03AC-4726-BD8F-95F09ABA7434}">
      <dgm:prSet/>
      <dgm:spPr/>
      <dgm:t>
        <a:bodyPr/>
        <a:lstStyle/>
        <a:p>
          <a:endParaRPr lang="fr-FR"/>
        </a:p>
      </dgm:t>
    </dgm:pt>
    <dgm:pt modelId="{57AB79D7-6D58-45A3-AC42-B1E4446366DB}">
      <dgm:prSet phldrT="[Texte]" custT="1"/>
      <dgm:spPr/>
      <dgm:t>
        <a:bodyPr/>
        <a:lstStyle/>
        <a:p>
          <a:r>
            <a:rPr lang="fr-FR" sz="1600" dirty="0"/>
            <a:t>RSE</a:t>
          </a:r>
        </a:p>
      </dgm:t>
    </dgm:pt>
    <dgm:pt modelId="{D1F9E1F2-2F73-4D65-B985-8EDAA3A0A4B3}" type="parTrans" cxnId="{8835B5AB-A7FC-4BBA-8BB7-CFACEE931D9E}">
      <dgm:prSet/>
      <dgm:spPr/>
      <dgm:t>
        <a:bodyPr/>
        <a:lstStyle/>
        <a:p>
          <a:endParaRPr lang="fr-FR"/>
        </a:p>
      </dgm:t>
    </dgm:pt>
    <dgm:pt modelId="{73A32703-87B5-4E32-99C6-9EF2F21D07CF}" type="sibTrans" cxnId="{8835B5AB-A7FC-4BBA-8BB7-CFACEE931D9E}">
      <dgm:prSet/>
      <dgm:spPr/>
      <dgm:t>
        <a:bodyPr/>
        <a:lstStyle/>
        <a:p>
          <a:endParaRPr lang="fr-FR"/>
        </a:p>
      </dgm:t>
    </dgm:pt>
    <dgm:pt modelId="{B3329347-0CE7-42DA-A1B1-B129B6EB9586}">
      <dgm:prSet phldrT="[Texte]" custT="1"/>
      <dgm:spPr/>
      <dgm:t>
        <a:bodyPr/>
        <a:lstStyle/>
        <a:p>
          <a:r>
            <a:rPr lang="fr-FR" sz="1600" dirty="0"/>
            <a:t>Baume de massage</a:t>
          </a:r>
        </a:p>
      </dgm:t>
    </dgm:pt>
    <dgm:pt modelId="{A12EE52F-7D37-472C-B76E-5CF9AE807F3A}" type="parTrans" cxnId="{3B88B402-3905-4920-8BBC-5261B8422F79}">
      <dgm:prSet/>
      <dgm:spPr/>
      <dgm:t>
        <a:bodyPr/>
        <a:lstStyle/>
        <a:p>
          <a:endParaRPr lang="fr-FR"/>
        </a:p>
      </dgm:t>
    </dgm:pt>
    <dgm:pt modelId="{EAAA9310-7906-4678-8DCD-0DD8C96EA00D}" type="sibTrans" cxnId="{3B88B402-3905-4920-8BBC-5261B8422F79}">
      <dgm:prSet/>
      <dgm:spPr/>
      <dgm:t>
        <a:bodyPr/>
        <a:lstStyle/>
        <a:p>
          <a:endParaRPr lang="fr-FR"/>
        </a:p>
      </dgm:t>
    </dgm:pt>
    <dgm:pt modelId="{570ADA97-5454-476D-B9FD-77AA1FB62FDA}">
      <dgm:prSet custT="1"/>
      <dgm:spPr/>
      <dgm:t>
        <a:bodyPr/>
        <a:lstStyle/>
        <a:p>
          <a:endParaRPr lang="fr-FR" sz="1600" dirty="0"/>
        </a:p>
      </dgm:t>
    </dgm:pt>
    <dgm:pt modelId="{CAA38C71-8EE5-435D-8454-B2F6C8DEE558}" type="parTrans" cxnId="{48E6AF40-0927-4A4D-B927-90CDA6ECBE78}">
      <dgm:prSet/>
      <dgm:spPr/>
      <dgm:t>
        <a:bodyPr/>
        <a:lstStyle/>
        <a:p>
          <a:endParaRPr lang="fr-FR"/>
        </a:p>
      </dgm:t>
    </dgm:pt>
    <dgm:pt modelId="{9069E53C-CBCF-490D-A0A4-911A272943A9}" type="sibTrans" cxnId="{48E6AF40-0927-4A4D-B927-90CDA6ECBE78}">
      <dgm:prSet/>
      <dgm:spPr/>
      <dgm:t>
        <a:bodyPr/>
        <a:lstStyle/>
        <a:p>
          <a:endParaRPr lang="fr-FR"/>
        </a:p>
      </dgm:t>
    </dgm:pt>
    <dgm:pt modelId="{5F47F76A-3AC6-422D-909B-771886832D7C}">
      <dgm:prSet phldrT="[Texte]" custT="1"/>
      <dgm:spPr/>
      <dgm:t>
        <a:bodyPr/>
        <a:lstStyle/>
        <a:p>
          <a:endParaRPr lang="fr-FR" sz="1600" dirty="0"/>
        </a:p>
      </dgm:t>
    </dgm:pt>
    <dgm:pt modelId="{13F0BC52-40BA-40F0-BC42-6DB62348E079}" type="parTrans" cxnId="{F5622137-CAE4-43C3-89E1-E49BC49EEB92}">
      <dgm:prSet/>
      <dgm:spPr/>
      <dgm:t>
        <a:bodyPr/>
        <a:lstStyle/>
        <a:p>
          <a:endParaRPr lang="fr-FR"/>
        </a:p>
      </dgm:t>
    </dgm:pt>
    <dgm:pt modelId="{3BD1C6B5-F35B-44A3-A614-110E12DA9C47}" type="sibTrans" cxnId="{F5622137-CAE4-43C3-89E1-E49BC49EEB92}">
      <dgm:prSet/>
      <dgm:spPr/>
      <dgm:t>
        <a:bodyPr/>
        <a:lstStyle/>
        <a:p>
          <a:endParaRPr lang="fr-FR"/>
        </a:p>
      </dgm:t>
    </dgm:pt>
    <dgm:pt modelId="{D62F0EAA-04CE-4D86-BC35-53CBA7FFDB38}">
      <dgm:prSet phldrT="[Texte]" custT="1"/>
      <dgm:spPr/>
      <dgm:t>
        <a:bodyPr/>
        <a:lstStyle/>
        <a:p>
          <a:endParaRPr lang="fr-FR" sz="1600" dirty="0"/>
        </a:p>
      </dgm:t>
    </dgm:pt>
    <dgm:pt modelId="{A6CF8445-36CE-4376-A4F5-7217E9C82D3E}" type="parTrans" cxnId="{B1A418CA-5E6C-4521-B065-D54E6B302804}">
      <dgm:prSet/>
      <dgm:spPr/>
      <dgm:t>
        <a:bodyPr/>
        <a:lstStyle/>
        <a:p>
          <a:endParaRPr lang="fr-FR"/>
        </a:p>
      </dgm:t>
    </dgm:pt>
    <dgm:pt modelId="{A26432D2-8EAB-4DAB-B96E-C5B062026026}" type="sibTrans" cxnId="{B1A418CA-5E6C-4521-B065-D54E6B302804}">
      <dgm:prSet/>
      <dgm:spPr/>
      <dgm:t>
        <a:bodyPr/>
        <a:lstStyle/>
        <a:p>
          <a:endParaRPr lang="fr-FR"/>
        </a:p>
      </dgm:t>
    </dgm:pt>
    <dgm:pt modelId="{2702F948-A3CD-4CF7-86A8-07430DFB39F4}">
      <dgm:prSet phldrT="[Texte]" custT="1"/>
      <dgm:spPr/>
      <dgm:t>
        <a:bodyPr/>
        <a:lstStyle/>
        <a:p>
          <a:endParaRPr lang="fr-FR" sz="1600" dirty="0"/>
        </a:p>
      </dgm:t>
    </dgm:pt>
    <dgm:pt modelId="{109709DF-8FD0-4A30-8959-267155A80989}" type="parTrans" cxnId="{5D5D02CE-E45D-4EBB-9C3E-29133224BAC9}">
      <dgm:prSet/>
      <dgm:spPr/>
      <dgm:t>
        <a:bodyPr/>
        <a:lstStyle/>
        <a:p>
          <a:endParaRPr lang="fr-FR"/>
        </a:p>
      </dgm:t>
    </dgm:pt>
    <dgm:pt modelId="{5931C81B-6FDA-4FF1-ADC9-C3722A6F2641}" type="sibTrans" cxnId="{5D5D02CE-E45D-4EBB-9C3E-29133224BAC9}">
      <dgm:prSet/>
      <dgm:spPr/>
      <dgm:t>
        <a:bodyPr/>
        <a:lstStyle/>
        <a:p>
          <a:endParaRPr lang="fr-FR"/>
        </a:p>
      </dgm:t>
    </dgm:pt>
    <dgm:pt modelId="{3584E39E-C541-428C-86BC-34036F0ABAD3}">
      <dgm:prSet phldrT="[Texte]" custT="1"/>
      <dgm:spPr/>
      <dgm:t>
        <a:bodyPr/>
        <a:lstStyle/>
        <a:p>
          <a:endParaRPr lang="fr-FR" sz="1600" dirty="0"/>
        </a:p>
      </dgm:t>
    </dgm:pt>
    <dgm:pt modelId="{90061446-37DC-4D1C-8BD2-BAB8670056AE}" type="parTrans" cxnId="{7F55D04B-2E11-4D03-A420-A7666AB6A980}">
      <dgm:prSet/>
      <dgm:spPr/>
      <dgm:t>
        <a:bodyPr/>
        <a:lstStyle/>
        <a:p>
          <a:endParaRPr lang="fr-FR"/>
        </a:p>
      </dgm:t>
    </dgm:pt>
    <dgm:pt modelId="{6D446811-1837-42B1-9E21-B6AAFEF1180D}" type="sibTrans" cxnId="{7F55D04B-2E11-4D03-A420-A7666AB6A980}">
      <dgm:prSet/>
      <dgm:spPr/>
      <dgm:t>
        <a:bodyPr/>
        <a:lstStyle/>
        <a:p>
          <a:endParaRPr lang="fr-FR"/>
        </a:p>
      </dgm:t>
    </dgm:pt>
    <dgm:pt modelId="{A3015B2D-49B8-432C-A0C3-166A31319834}">
      <dgm:prSet phldrT="[Texte]" custT="1"/>
      <dgm:spPr/>
      <dgm:t>
        <a:bodyPr/>
        <a:lstStyle/>
        <a:p>
          <a:endParaRPr lang="fr-FR" sz="1600" dirty="0"/>
        </a:p>
      </dgm:t>
    </dgm:pt>
    <dgm:pt modelId="{E77E1624-F7F9-4870-9581-C4A316029C29}" type="parTrans" cxnId="{6B379DDF-5D56-49A0-83D4-28847BF4CDF1}">
      <dgm:prSet/>
      <dgm:spPr/>
      <dgm:t>
        <a:bodyPr/>
        <a:lstStyle/>
        <a:p>
          <a:endParaRPr lang="fr-FR"/>
        </a:p>
      </dgm:t>
    </dgm:pt>
    <dgm:pt modelId="{88987001-05ED-4F54-BD39-DC489D50F060}" type="sibTrans" cxnId="{6B379DDF-5D56-49A0-83D4-28847BF4CDF1}">
      <dgm:prSet/>
      <dgm:spPr/>
      <dgm:t>
        <a:bodyPr/>
        <a:lstStyle/>
        <a:p>
          <a:endParaRPr lang="fr-FR"/>
        </a:p>
      </dgm:t>
    </dgm:pt>
    <dgm:pt modelId="{02362103-3C67-446A-9630-5393C669B4C4}" type="pres">
      <dgm:prSet presAssocID="{40D6B04C-745C-49FB-8D7B-895DC96758DA}" presName="Name0" presStyleCnt="0">
        <dgm:presLayoutVars>
          <dgm:dir/>
          <dgm:animLvl val="lvl"/>
          <dgm:resizeHandles val="exact"/>
        </dgm:presLayoutVars>
      </dgm:prSet>
      <dgm:spPr/>
    </dgm:pt>
    <dgm:pt modelId="{0FB9D2B7-AF08-487F-AC57-25CCB54D503F}" type="pres">
      <dgm:prSet presAssocID="{701EA32F-9888-4D26-B16F-9D0A72ED0228}" presName="composite" presStyleCnt="0"/>
      <dgm:spPr/>
    </dgm:pt>
    <dgm:pt modelId="{ACA49AC1-618C-41E1-A710-4C262E9F12F4}" type="pres">
      <dgm:prSet presAssocID="{701EA32F-9888-4D26-B16F-9D0A72ED0228}" presName="parTx" presStyleLbl="alignNode1" presStyleIdx="0" presStyleCnt="5">
        <dgm:presLayoutVars>
          <dgm:chMax val="0"/>
          <dgm:chPref val="0"/>
          <dgm:bulletEnabled val="1"/>
        </dgm:presLayoutVars>
      </dgm:prSet>
      <dgm:spPr/>
    </dgm:pt>
    <dgm:pt modelId="{C07BBDF9-27B7-4685-9BD3-1FB703A58445}" type="pres">
      <dgm:prSet presAssocID="{701EA32F-9888-4D26-B16F-9D0A72ED0228}" presName="desTx" presStyleLbl="alignAccFollowNode1" presStyleIdx="0" presStyleCnt="5">
        <dgm:presLayoutVars>
          <dgm:bulletEnabled val="1"/>
        </dgm:presLayoutVars>
      </dgm:prSet>
      <dgm:spPr/>
    </dgm:pt>
    <dgm:pt modelId="{6E54D563-6329-4714-AFE1-B6CB35E99079}" type="pres">
      <dgm:prSet presAssocID="{6C8535F4-EE48-4EB8-8273-CB0E3CBF941A}" presName="space" presStyleCnt="0"/>
      <dgm:spPr/>
    </dgm:pt>
    <dgm:pt modelId="{44124E7F-895F-4673-BB46-0C86C4CB8C1F}" type="pres">
      <dgm:prSet presAssocID="{6E20C22C-FDDD-4BA8-B5E5-72D9653BC94F}" presName="composite" presStyleCnt="0"/>
      <dgm:spPr/>
    </dgm:pt>
    <dgm:pt modelId="{FD3402AD-0635-4D75-A8AF-0EFE2FEEEA82}" type="pres">
      <dgm:prSet presAssocID="{6E20C22C-FDDD-4BA8-B5E5-72D9653BC94F}" presName="parTx" presStyleLbl="alignNode1" presStyleIdx="1" presStyleCnt="5">
        <dgm:presLayoutVars>
          <dgm:chMax val="0"/>
          <dgm:chPref val="0"/>
          <dgm:bulletEnabled val="1"/>
        </dgm:presLayoutVars>
      </dgm:prSet>
      <dgm:spPr/>
    </dgm:pt>
    <dgm:pt modelId="{9177357E-26B5-4126-BB04-39CB48674281}" type="pres">
      <dgm:prSet presAssocID="{6E20C22C-FDDD-4BA8-B5E5-72D9653BC94F}" presName="desTx" presStyleLbl="alignAccFollowNode1" presStyleIdx="1" presStyleCnt="5" custLinFactNeighborX="619">
        <dgm:presLayoutVars>
          <dgm:bulletEnabled val="1"/>
        </dgm:presLayoutVars>
      </dgm:prSet>
      <dgm:spPr/>
    </dgm:pt>
    <dgm:pt modelId="{B14263A8-2A81-4F2A-8DAA-2EBE242221FA}" type="pres">
      <dgm:prSet presAssocID="{FD6F0D5D-D125-45F0-9931-DBC157847BCD}" presName="space" presStyleCnt="0"/>
      <dgm:spPr/>
    </dgm:pt>
    <dgm:pt modelId="{A135CB01-4F91-4EF1-96E6-4BD08B5AC19C}" type="pres">
      <dgm:prSet presAssocID="{630AA1C7-5984-4728-93FC-DF1996A7C03A}" presName="composite" presStyleCnt="0"/>
      <dgm:spPr/>
    </dgm:pt>
    <dgm:pt modelId="{9C7CC1BE-64DF-4198-B914-13FDBB2E1022}" type="pres">
      <dgm:prSet presAssocID="{630AA1C7-5984-4728-93FC-DF1996A7C03A}" presName="parTx" presStyleLbl="alignNode1" presStyleIdx="2" presStyleCnt="5">
        <dgm:presLayoutVars>
          <dgm:chMax val="0"/>
          <dgm:chPref val="0"/>
          <dgm:bulletEnabled val="1"/>
        </dgm:presLayoutVars>
      </dgm:prSet>
      <dgm:spPr/>
    </dgm:pt>
    <dgm:pt modelId="{690DB984-D6A7-45F6-B817-39B72DB1C388}" type="pres">
      <dgm:prSet presAssocID="{630AA1C7-5984-4728-93FC-DF1996A7C03A}" presName="desTx" presStyleLbl="alignAccFollowNode1" presStyleIdx="2" presStyleCnt="5">
        <dgm:presLayoutVars>
          <dgm:bulletEnabled val="1"/>
        </dgm:presLayoutVars>
      </dgm:prSet>
      <dgm:spPr/>
    </dgm:pt>
    <dgm:pt modelId="{F644224D-F788-4A3B-BC9D-13C73DD948CA}" type="pres">
      <dgm:prSet presAssocID="{57B83B9E-5B62-4D79-B011-C6C89463BE57}" presName="space" presStyleCnt="0"/>
      <dgm:spPr/>
    </dgm:pt>
    <dgm:pt modelId="{86E22263-E5EF-4CC3-B3B7-FC74231DACD1}" type="pres">
      <dgm:prSet presAssocID="{FC886FFF-5D36-4346-A210-2D726E80F863}" presName="composite" presStyleCnt="0"/>
      <dgm:spPr/>
    </dgm:pt>
    <dgm:pt modelId="{931252A5-5129-43A9-A32A-98D5049AC90A}" type="pres">
      <dgm:prSet presAssocID="{FC886FFF-5D36-4346-A210-2D726E80F863}" presName="parTx" presStyleLbl="alignNode1" presStyleIdx="3" presStyleCnt="5">
        <dgm:presLayoutVars>
          <dgm:chMax val="0"/>
          <dgm:chPref val="0"/>
          <dgm:bulletEnabled val="1"/>
        </dgm:presLayoutVars>
      </dgm:prSet>
      <dgm:spPr/>
    </dgm:pt>
    <dgm:pt modelId="{D0A95A80-C5C7-48EB-AEC8-039928A37055}" type="pres">
      <dgm:prSet presAssocID="{FC886FFF-5D36-4346-A210-2D726E80F863}" presName="desTx" presStyleLbl="alignAccFollowNode1" presStyleIdx="3" presStyleCnt="5">
        <dgm:presLayoutVars>
          <dgm:bulletEnabled val="1"/>
        </dgm:presLayoutVars>
      </dgm:prSet>
      <dgm:spPr/>
    </dgm:pt>
    <dgm:pt modelId="{3A34732D-0882-458C-A6E3-0D743A94EC05}" type="pres">
      <dgm:prSet presAssocID="{48853545-1479-4DDB-A269-6921BD7C69AC}" presName="space" presStyleCnt="0"/>
      <dgm:spPr/>
    </dgm:pt>
    <dgm:pt modelId="{10D3BF61-5822-4339-88B1-4BBBAEACF730}" type="pres">
      <dgm:prSet presAssocID="{78C9BEEC-D6E1-4894-88CE-866A6C8C08DD}" presName="composite" presStyleCnt="0"/>
      <dgm:spPr/>
    </dgm:pt>
    <dgm:pt modelId="{800FE141-733C-4EC1-A58E-FCDC95978AA5}" type="pres">
      <dgm:prSet presAssocID="{78C9BEEC-D6E1-4894-88CE-866A6C8C08DD}" presName="parTx" presStyleLbl="alignNode1" presStyleIdx="4" presStyleCnt="5">
        <dgm:presLayoutVars>
          <dgm:chMax val="0"/>
          <dgm:chPref val="0"/>
          <dgm:bulletEnabled val="1"/>
        </dgm:presLayoutVars>
      </dgm:prSet>
      <dgm:spPr/>
    </dgm:pt>
    <dgm:pt modelId="{1BC91355-6453-4BC1-8973-86A7B2EA139E}" type="pres">
      <dgm:prSet presAssocID="{78C9BEEC-D6E1-4894-88CE-866A6C8C08DD}" presName="desTx" presStyleLbl="alignAccFollowNode1" presStyleIdx="4" presStyleCnt="5">
        <dgm:presLayoutVars>
          <dgm:bulletEnabled val="1"/>
        </dgm:presLayoutVars>
      </dgm:prSet>
      <dgm:spPr/>
    </dgm:pt>
  </dgm:ptLst>
  <dgm:cxnLst>
    <dgm:cxn modelId="{3B88B402-3905-4920-8BBC-5261B8422F79}" srcId="{FC886FFF-5D36-4346-A210-2D726E80F863}" destId="{B3329347-0CE7-42DA-A1B1-B129B6EB9586}" srcOrd="1" destOrd="0" parTransId="{A12EE52F-7D37-472C-B76E-5CF9AE807F3A}" sibTransId="{EAAA9310-7906-4678-8DCD-0DD8C96EA00D}"/>
    <dgm:cxn modelId="{4D863305-718B-4E27-B1E6-76990A880CC6}" type="presOf" srcId="{7D6808D9-52AB-4A7E-9CB1-29B70D4ED718}" destId="{690DB984-D6A7-45F6-B817-39B72DB1C388}" srcOrd="0" destOrd="0" presId="urn:microsoft.com/office/officeart/2005/8/layout/hList1"/>
    <dgm:cxn modelId="{FC6F140C-6C7B-496A-A551-35C2C785757D}" type="presOf" srcId="{EA2237B6-D44A-4BFB-ACE3-AEA9C9E39317}" destId="{C07BBDF9-27B7-4685-9BD3-1FB703A58445}" srcOrd="0" destOrd="1" presId="urn:microsoft.com/office/officeart/2005/8/layout/hList1"/>
    <dgm:cxn modelId="{2324E312-DF39-472C-B287-DA7B3382782D}" type="presOf" srcId="{570ADA97-5454-476D-B9FD-77AA1FB62FDA}" destId="{1BC91355-6453-4BC1-8973-86A7B2EA139E}" srcOrd="0" destOrd="0" presId="urn:microsoft.com/office/officeart/2005/8/layout/hList1"/>
    <dgm:cxn modelId="{12BFE21B-1C2A-4439-8546-6C84EC025FA6}" srcId="{40D6B04C-745C-49FB-8D7B-895DC96758DA}" destId="{701EA32F-9888-4D26-B16F-9D0A72ED0228}" srcOrd="0" destOrd="0" parTransId="{ABFC1CF5-DE5F-4D21-9365-708937FE73B1}" sibTransId="{6C8535F4-EE48-4EB8-8273-CB0E3CBF941A}"/>
    <dgm:cxn modelId="{7C563B33-DC1B-464F-B034-EDC9EC070A18}" type="presOf" srcId="{630AA1C7-5984-4728-93FC-DF1996A7C03A}" destId="{9C7CC1BE-64DF-4198-B914-13FDBB2E1022}" srcOrd="0" destOrd="0" presId="urn:microsoft.com/office/officeart/2005/8/layout/hList1"/>
    <dgm:cxn modelId="{81E60637-D24E-48F0-9CD6-E1E3710AE30C}" srcId="{701EA32F-9888-4D26-B16F-9D0A72ED0228}" destId="{EA2237B6-D44A-4BFB-ACE3-AEA9C9E39317}" srcOrd="1" destOrd="0" parTransId="{E455F442-6DD5-4CF9-866E-459D189FEC4D}" sibTransId="{ADA7E27E-709B-4CB6-90CA-39D432BF6E79}"/>
    <dgm:cxn modelId="{F5622137-CAE4-43C3-89E1-E49BC49EEB92}" srcId="{701EA32F-9888-4D26-B16F-9D0A72ED0228}" destId="{5F47F76A-3AC6-422D-909B-771886832D7C}" srcOrd="7" destOrd="0" parTransId="{13F0BC52-40BA-40F0-BC42-6DB62348E079}" sibTransId="{3BD1C6B5-F35B-44A3-A614-110E12DA9C47}"/>
    <dgm:cxn modelId="{48E6AF40-0927-4A4D-B927-90CDA6ECBE78}" srcId="{78C9BEEC-D6E1-4894-88CE-866A6C8C08DD}" destId="{570ADA97-5454-476D-B9FD-77AA1FB62FDA}" srcOrd="0" destOrd="0" parTransId="{CAA38C71-8EE5-435D-8454-B2F6C8DEE558}" sibTransId="{9069E53C-CBCF-490D-A0A4-911A272943A9}"/>
    <dgm:cxn modelId="{73D02B61-03AC-4726-BD8F-95F09ABA7434}" srcId="{6E20C22C-FDDD-4BA8-B5E5-72D9653BC94F}" destId="{895F886F-66DC-4ADC-8560-FE0E56972F6A}" srcOrd="2" destOrd="0" parTransId="{7E28DCEF-31F6-4615-AA7C-2B5819EE7790}" sibTransId="{17220988-9E6A-4BAA-9C65-39F98AF24954}"/>
    <dgm:cxn modelId="{E3467247-890B-4C00-A889-F6B0719BAFEB}" type="presOf" srcId="{78822064-63A7-4EB6-9F9E-9CB3C155D989}" destId="{D0A95A80-C5C7-48EB-AEC8-039928A37055}" srcOrd="0" destOrd="2" presId="urn:microsoft.com/office/officeart/2005/8/layout/hList1"/>
    <dgm:cxn modelId="{8CC59968-5F77-443B-BD05-7F887422EA6C}" srcId="{40D6B04C-745C-49FB-8D7B-895DC96758DA}" destId="{6E20C22C-FDDD-4BA8-B5E5-72D9653BC94F}" srcOrd="1" destOrd="0" parTransId="{4882DCF7-2A89-4EE1-AA24-E8ED54A5D00D}" sibTransId="{FD6F0D5D-D125-45F0-9931-DBC157847BCD}"/>
    <dgm:cxn modelId="{7F55D04B-2E11-4D03-A420-A7666AB6A980}" srcId="{701EA32F-9888-4D26-B16F-9D0A72ED0228}" destId="{3584E39E-C541-428C-86BC-34036F0ABAD3}" srcOrd="5" destOrd="0" parTransId="{90061446-37DC-4D1C-8BD2-BAB8670056AE}" sibTransId="{6D446811-1837-42B1-9E21-B6AAFEF1180D}"/>
    <dgm:cxn modelId="{6BE8DF4C-FD07-474C-8D47-3C1C2E24813D}" type="presOf" srcId="{0656EE7E-BDB3-4F5E-98FD-DDB05FA521D1}" destId="{C07BBDF9-27B7-4685-9BD3-1FB703A58445}" srcOrd="0" destOrd="0" presId="urn:microsoft.com/office/officeart/2005/8/layout/hList1"/>
    <dgm:cxn modelId="{726E2E6D-3A7A-4694-A884-E6769E51D2D0}" type="presOf" srcId="{57AB79D7-6D58-45A3-AC42-B1E4446366DB}" destId="{D0A95A80-C5C7-48EB-AEC8-039928A37055}" srcOrd="0" destOrd="3" presId="urn:microsoft.com/office/officeart/2005/8/layout/hList1"/>
    <dgm:cxn modelId="{2D2BF352-F5C2-4FE1-B5F8-881B3CB0E3E6}" srcId="{FC886FFF-5D36-4346-A210-2D726E80F863}" destId="{78822064-63A7-4EB6-9F9E-9CB3C155D989}" srcOrd="2" destOrd="0" parTransId="{F415C80B-7105-469F-929C-09F0D991EA2A}" sibTransId="{AC02DCAB-7564-49E1-B578-8B4E80D6A47B}"/>
    <dgm:cxn modelId="{4D6AE053-78A9-406E-88EB-180970864A0F}" type="presOf" srcId="{A3015B2D-49B8-432C-A0C3-166A31319834}" destId="{C07BBDF9-27B7-4685-9BD3-1FB703A58445}" srcOrd="0" destOrd="6" presId="urn:microsoft.com/office/officeart/2005/8/layout/hList1"/>
    <dgm:cxn modelId="{45BB4B7D-1B31-42D1-A102-F33013764A09}" srcId="{701EA32F-9888-4D26-B16F-9D0A72ED0228}" destId="{0656EE7E-BDB3-4F5E-98FD-DDB05FA521D1}" srcOrd="0" destOrd="0" parTransId="{5151FA86-A442-4DD4-A783-30B3B326AFA4}" sibTransId="{CED6ACDB-557A-4E5A-BA20-DB900DB0B565}"/>
    <dgm:cxn modelId="{4872EC89-E343-4413-A153-1EE2300A92DC}" type="presOf" srcId="{B3329347-0CE7-42DA-A1B1-B129B6EB9586}" destId="{D0A95A80-C5C7-48EB-AEC8-039928A37055}" srcOrd="0" destOrd="1" presId="urn:microsoft.com/office/officeart/2005/8/layout/hList1"/>
    <dgm:cxn modelId="{A0190C91-2356-4EAA-9C12-84AD0BF376DB}" type="presOf" srcId="{78C9BEEC-D6E1-4894-88CE-866A6C8C08DD}" destId="{800FE141-733C-4EC1-A58E-FCDC95978AA5}" srcOrd="0" destOrd="0" presId="urn:microsoft.com/office/officeart/2005/8/layout/hList1"/>
    <dgm:cxn modelId="{7C8AB892-0071-4CFB-8590-C710DA7CFDFF}" type="presOf" srcId="{FC886FFF-5D36-4346-A210-2D726E80F863}" destId="{931252A5-5129-43A9-A32A-98D5049AC90A}" srcOrd="0" destOrd="0" presId="urn:microsoft.com/office/officeart/2005/8/layout/hList1"/>
    <dgm:cxn modelId="{78655495-131A-467E-AD74-53CF651B6941}" srcId="{40D6B04C-745C-49FB-8D7B-895DC96758DA}" destId="{78C9BEEC-D6E1-4894-88CE-866A6C8C08DD}" srcOrd="4" destOrd="0" parTransId="{2411038F-3303-4789-A107-8461F179E938}" sibTransId="{AD9107FC-220C-4AA1-A82C-0F827002BE0C}"/>
    <dgm:cxn modelId="{12BB8DA1-36ED-45FE-A523-05A74DF7C7D1}" type="presOf" srcId="{D62F0EAA-04CE-4D86-BC35-53CBA7FFDB38}" destId="{C07BBDF9-27B7-4685-9BD3-1FB703A58445}" srcOrd="0" destOrd="3" presId="urn:microsoft.com/office/officeart/2005/8/layout/hList1"/>
    <dgm:cxn modelId="{6FAEA7A3-9F44-42E5-B876-8EE8190D4909}" srcId="{40D6B04C-745C-49FB-8D7B-895DC96758DA}" destId="{FC886FFF-5D36-4346-A210-2D726E80F863}" srcOrd="3" destOrd="0" parTransId="{86CDB6EA-8B9B-428A-96EB-71644E5CA811}" sibTransId="{48853545-1479-4DDB-A269-6921BD7C69AC}"/>
    <dgm:cxn modelId="{EC6B0AA8-6294-4716-B55B-2DB6EF8B20E1}" type="presOf" srcId="{2702F948-A3CD-4CF7-86A8-07430DFB39F4}" destId="{C07BBDF9-27B7-4685-9BD3-1FB703A58445}" srcOrd="0" destOrd="4" presId="urn:microsoft.com/office/officeart/2005/8/layout/hList1"/>
    <dgm:cxn modelId="{B25BDDA8-1F12-49F8-B733-9D64BD05947B}" srcId="{6E20C22C-FDDD-4BA8-B5E5-72D9653BC94F}" destId="{AFE15EDB-8C4F-47FD-97B4-31409B6CBE91}" srcOrd="0" destOrd="0" parTransId="{6409083D-D253-474E-A3E7-3DBC1FD7E650}" sibTransId="{A4A32896-840F-4A8A-8296-0257BF338D4D}"/>
    <dgm:cxn modelId="{8835B5AB-A7FC-4BBA-8BB7-CFACEE931D9E}" srcId="{FC886FFF-5D36-4346-A210-2D726E80F863}" destId="{57AB79D7-6D58-45A3-AC42-B1E4446366DB}" srcOrd="3" destOrd="0" parTransId="{D1F9E1F2-2F73-4D65-B985-8EDAA3A0A4B3}" sibTransId="{73A32703-87B5-4E32-99C6-9EF2F21D07CF}"/>
    <dgm:cxn modelId="{3E187BB3-B8F2-478A-BAFC-7EA0B399EE47}" type="presOf" srcId="{5F47F76A-3AC6-422D-909B-771886832D7C}" destId="{C07BBDF9-27B7-4685-9BD3-1FB703A58445}" srcOrd="0" destOrd="7" presId="urn:microsoft.com/office/officeart/2005/8/layout/hList1"/>
    <dgm:cxn modelId="{002F9DC0-0369-4AEF-A16A-A1DEE60A2578}" type="presOf" srcId="{6E20C22C-FDDD-4BA8-B5E5-72D9653BC94F}" destId="{FD3402AD-0635-4D75-A8AF-0EFE2FEEEA82}" srcOrd="0" destOrd="0" presId="urn:microsoft.com/office/officeart/2005/8/layout/hList1"/>
    <dgm:cxn modelId="{307C30C1-70A9-45CE-8687-6ADC4A9CAF70}" type="presOf" srcId="{40D6B04C-745C-49FB-8D7B-895DC96758DA}" destId="{02362103-3C67-446A-9630-5393C669B4C4}" srcOrd="0" destOrd="0" presId="urn:microsoft.com/office/officeart/2005/8/layout/hList1"/>
    <dgm:cxn modelId="{6028AAC1-D5EC-4858-A473-CA62C2AD061A}" type="presOf" srcId="{3CA1C89B-67EF-48B3-BEC6-B5777959B85E}" destId="{C07BBDF9-27B7-4685-9BD3-1FB703A58445}" srcOrd="0" destOrd="2" presId="urn:microsoft.com/office/officeart/2005/8/layout/hList1"/>
    <dgm:cxn modelId="{720F38C4-EA29-48E3-953D-5E5BC8F23559}" srcId="{40D6B04C-745C-49FB-8D7B-895DC96758DA}" destId="{630AA1C7-5984-4728-93FC-DF1996A7C03A}" srcOrd="2" destOrd="0" parTransId="{B7209176-9630-4436-A71B-C37815CA3449}" sibTransId="{57B83B9E-5B62-4D79-B011-C6C89463BE57}"/>
    <dgm:cxn modelId="{578AC4C4-A96C-46FE-A751-FD4F2C429F24}" type="presOf" srcId="{701EA32F-9888-4D26-B16F-9D0A72ED0228}" destId="{ACA49AC1-618C-41E1-A710-4C262E9F12F4}" srcOrd="0" destOrd="0" presId="urn:microsoft.com/office/officeart/2005/8/layout/hList1"/>
    <dgm:cxn modelId="{4AF97CC7-8A9D-45B3-9780-A5F8FF9D339E}" srcId="{630AA1C7-5984-4728-93FC-DF1996A7C03A}" destId="{7D6808D9-52AB-4A7E-9CB1-29B70D4ED718}" srcOrd="0" destOrd="0" parTransId="{4714971B-FA8B-41BD-8523-1BD83AF8DD07}" sibTransId="{F63D42E0-C3EE-4751-A02C-55870ABE58A9}"/>
    <dgm:cxn modelId="{B1A418CA-5E6C-4521-B065-D54E6B302804}" srcId="{701EA32F-9888-4D26-B16F-9D0A72ED0228}" destId="{D62F0EAA-04CE-4D86-BC35-53CBA7FFDB38}" srcOrd="3" destOrd="0" parTransId="{A6CF8445-36CE-4376-A4F5-7217E9C82D3E}" sibTransId="{A26432D2-8EAB-4DAB-B96E-C5B062026026}"/>
    <dgm:cxn modelId="{08F850CB-D10B-435C-98BF-40B801B0AF02}" type="presOf" srcId="{052BA2DA-8846-40D5-A0A5-D5BBE3919141}" destId="{D0A95A80-C5C7-48EB-AEC8-039928A37055}" srcOrd="0" destOrd="0" presId="urn:microsoft.com/office/officeart/2005/8/layout/hList1"/>
    <dgm:cxn modelId="{DA91EDCB-C191-469A-8232-9B0640AEEA9E}" srcId="{6E20C22C-FDDD-4BA8-B5E5-72D9653BC94F}" destId="{BA1C04FA-D052-4E15-AEFA-91F8FE5A722E}" srcOrd="1" destOrd="0" parTransId="{39FB6C27-95B6-4D1E-AE57-A5D670F6824E}" sibTransId="{2F2EAEB2-DC37-49F0-B6B9-9301615002AA}"/>
    <dgm:cxn modelId="{5D5D02CE-E45D-4EBB-9C3E-29133224BAC9}" srcId="{701EA32F-9888-4D26-B16F-9D0A72ED0228}" destId="{2702F948-A3CD-4CF7-86A8-07430DFB39F4}" srcOrd="4" destOrd="0" parTransId="{109709DF-8FD0-4A30-8959-267155A80989}" sibTransId="{5931C81B-6FDA-4FF1-ADC9-C3722A6F2641}"/>
    <dgm:cxn modelId="{4ECBE0CE-53BA-4084-84AA-F1A806E4ABC9}" type="presOf" srcId="{3584E39E-C541-428C-86BC-34036F0ABAD3}" destId="{C07BBDF9-27B7-4685-9BD3-1FB703A58445}" srcOrd="0" destOrd="5" presId="urn:microsoft.com/office/officeart/2005/8/layout/hList1"/>
    <dgm:cxn modelId="{79CF65D6-83B8-4154-80A3-5CA593BA3ED4}" srcId="{FC886FFF-5D36-4346-A210-2D726E80F863}" destId="{052BA2DA-8846-40D5-A0A5-D5BBE3919141}" srcOrd="0" destOrd="0" parTransId="{DCBC3625-BA1C-4D31-B4E8-A809F4D14FC1}" sibTransId="{C5D86DFE-4588-463F-90CF-16050423860B}"/>
    <dgm:cxn modelId="{11AF63DF-0659-4894-AB03-6160EE2CEE70}" srcId="{701EA32F-9888-4D26-B16F-9D0A72ED0228}" destId="{3CA1C89B-67EF-48B3-BEC6-B5777959B85E}" srcOrd="2" destOrd="0" parTransId="{39F3BD09-9EBA-4393-BBBD-DC8D88599BE1}" sibTransId="{8F3A61F1-CC24-460E-B297-3C6BFC3E9835}"/>
    <dgm:cxn modelId="{6B379DDF-5D56-49A0-83D4-28847BF4CDF1}" srcId="{701EA32F-9888-4D26-B16F-9D0A72ED0228}" destId="{A3015B2D-49B8-432C-A0C3-166A31319834}" srcOrd="6" destOrd="0" parTransId="{E77E1624-F7F9-4870-9581-C4A316029C29}" sibTransId="{88987001-05ED-4F54-BD39-DC489D50F060}"/>
    <dgm:cxn modelId="{7C2401EC-9A61-4916-AA5E-B841C94D5FB6}" type="presOf" srcId="{AFE15EDB-8C4F-47FD-97B4-31409B6CBE91}" destId="{9177357E-26B5-4126-BB04-39CB48674281}" srcOrd="0" destOrd="0" presId="urn:microsoft.com/office/officeart/2005/8/layout/hList1"/>
    <dgm:cxn modelId="{C00B40EE-812E-48A6-A267-C9DF2672A4D4}" type="presOf" srcId="{895F886F-66DC-4ADC-8560-FE0E56972F6A}" destId="{9177357E-26B5-4126-BB04-39CB48674281}" srcOrd="0" destOrd="2" presId="urn:microsoft.com/office/officeart/2005/8/layout/hList1"/>
    <dgm:cxn modelId="{027E9CF2-C21F-4C82-8094-D97547355BCB}" type="presOf" srcId="{BA1C04FA-D052-4E15-AEFA-91F8FE5A722E}" destId="{9177357E-26B5-4126-BB04-39CB48674281}" srcOrd="0" destOrd="1" presId="urn:microsoft.com/office/officeart/2005/8/layout/hList1"/>
    <dgm:cxn modelId="{F35162EF-442C-490D-819F-69A7959B4418}" type="presParOf" srcId="{02362103-3C67-446A-9630-5393C669B4C4}" destId="{0FB9D2B7-AF08-487F-AC57-25CCB54D503F}" srcOrd="0" destOrd="0" presId="urn:microsoft.com/office/officeart/2005/8/layout/hList1"/>
    <dgm:cxn modelId="{A8383EF2-06B1-41EB-8432-79813F057ECD}" type="presParOf" srcId="{0FB9D2B7-AF08-487F-AC57-25CCB54D503F}" destId="{ACA49AC1-618C-41E1-A710-4C262E9F12F4}" srcOrd="0" destOrd="0" presId="urn:microsoft.com/office/officeart/2005/8/layout/hList1"/>
    <dgm:cxn modelId="{28A1ACFA-33B7-4FD7-9EF5-28066757EEB5}" type="presParOf" srcId="{0FB9D2B7-AF08-487F-AC57-25CCB54D503F}" destId="{C07BBDF9-27B7-4685-9BD3-1FB703A58445}" srcOrd="1" destOrd="0" presId="urn:microsoft.com/office/officeart/2005/8/layout/hList1"/>
    <dgm:cxn modelId="{24E3AA8C-5C09-4BA7-9C81-8B73E3377DF8}" type="presParOf" srcId="{02362103-3C67-446A-9630-5393C669B4C4}" destId="{6E54D563-6329-4714-AFE1-B6CB35E99079}" srcOrd="1" destOrd="0" presId="urn:microsoft.com/office/officeart/2005/8/layout/hList1"/>
    <dgm:cxn modelId="{6C843012-2717-4603-96D9-96EA45E654E3}" type="presParOf" srcId="{02362103-3C67-446A-9630-5393C669B4C4}" destId="{44124E7F-895F-4673-BB46-0C86C4CB8C1F}" srcOrd="2" destOrd="0" presId="urn:microsoft.com/office/officeart/2005/8/layout/hList1"/>
    <dgm:cxn modelId="{437CBFBB-CAB3-4DC4-8719-0C82DAD1E6FB}" type="presParOf" srcId="{44124E7F-895F-4673-BB46-0C86C4CB8C1F}" destId="{FD3402AD-0635-4D75-A8AF-0EFE2FEEEA82}" srcOrd="0" destOrd="0" presId="urn:microsoft.com/office/officeart/2005/8/layout/hList1"/>
    <dgm:cxn modelId="{77FF84B6-0066-41A4-96C5-CAD02E5526CD}" type="presParOf" srcId="{44124E7F-895F-4673-BB46-0C86C4CB8C1F}" destId="{9177357E-26B5-4126-BB04-39CB48674281}" srcOrd="1" destOrd="0" presId="urn:microsoft.com/office/officeart/2005/8/layout/hList1"/>
    <dgm:cxn modelId="{F8CD0917-8062-4338-942A-23A632AB35D5}" type="presParOf" srcId="{02362103-3C67-446A-9630-5393C669B4C4}" destId="{B14263A8-2A81-4F2A-8DAA-2EBE242221FA}" srcOrd="3" destOrd="0" presId="urn:microsoft.com/office/officeart/2005/8/layout/hList1"/>
    <dgm:cxn modelId="{F9E947A0-D6B0-497E-A10A-C1F0F210E8F1}" type="presParOf" srcId="{02362103-3C67-446A-9630-5393C669B4C4}" destId="{A135CB01-4F91-4EF1-96E6-4BD08B5AC19C}" srcOrd="4" destOrd="0" presId="urn:microsoft.com/office/officeart/2005/8/layout/hList1"/>
    <dgm:cxn modelId="{6447D464-92DD-4A0E-B945-49871751BC70}" type="presParOf" srcId="{A135CB01-4F91-4EF1-96E6-4BD08B5AC19C}" destId="{9C7CC1BE-64DF-4198-B914-13FDBB2E1022}" srcOrd="0" destOrd="0" presId="urn:microsoft.com/office/officeart/2005/8/layout/hList1"/>
    <dgm:cxn modelId="{5ECF661D-1F0D-4818-BFF5-481EC9D94607}" type="presParOf" srcId="{A135CB01-4F91-4EF1-96E6-4BD08B5AC19C}" destId="{690DB984-D6A7-45F6-B817-39B72DB1C388}" srcOrd="1" destOrd="0" presId="urn:microsoft.com/office/officeart/2005/8/layout/hList1"/>
    <dgm:cxn modelId="{22A98E66-0E77-43C0-84F7-0D3B292D75EA}" type="presParOf" srcId="{02362103-3C67-446A-9630-5393C669B4C4}" destId="{F644224D-F788-4A3B-BC9D-13C73DD948CA}" srcOrd="5" destOrd="0" presId="urn:microsoft.com/office/officeart/2005/8/layout/hList1"/>
    <dgm:cxn modelId="{C8E34D4F-9FBE-449D-AF6B-A1050EE6ADAB}" type="presParOf" srcId="{02362103-3C67-446A-9630-5393C669B4C4}" destId="{86E22263-E5EF-4CC3-B3B7-FC74231DACD1}" srcOrd="6" destOrd="0" presId="urn:microsoft.com/office/officeart/2005/8/layout/hList1"/>
    <dgm:cxn modelId="{799AF72C-670C-4CFD-96F1-43A5DC349CE3}" type="presParOf" srcId="{86E22263-E5EF-4CC3-B3B7-FC74231DACD1}" destId="{931252A5-5129-43A9-A32A-98D5049AC90A}" srcOrd="0" destOrd="0" presId="urn:microsoft.com/office/officeart/2005/8/layout/hList1"/>
    <dgm:cxn modelId="{2B792413-9B1E-47D2-9150-C35BB26E520B}" type="presParOf" srcId="{86E22263-E5EF-4CC3-B3B7-FC74231DACD1}" destId="{D0A95A80-C5C7-48EB-AEC8-039928A37055}" srcOrd="1" destOrd="0" presId="urn:microsoft.com/office/officeart/2005/8/layout/hList1"/>
    <dgm:cxn modelId="{A4F8D8A3-7211-4F05-AD74-9C2A805C5CD4}" type="presParOf" srcId="{02362103-3C67-446A-9630-5393C669B4C4}" destId="{3A34732D-0882-458C-A6E3-0D743A94EC05}" srcOrd="7" destOrd="0" presId="urn:microsoft.com/office/officeart/2005/8/layout/hList1"/>
    <dgm:cxn modelId="{1EDD4055-2BB3-49EE-A5BB-A4620E23ED5D}" type="presParOf" srcId="{02362103-3C67-446A-9630-5393C669B4C4}" destId="{10D3BF61-5822-4339-88B1-4BBBAEACF730}" srcOrd="8" destOrd="0" presId="urn:microsoft.com/office/officeart/2005/8/layout/hList1"/>
    <dgm:cxn modelId="{F8C3BCC8-F95E-41F8-9482-56F132F62C37}" type="presParOf" srcId="{10D3BF61-5822-4339-88B1-4BBBAEACF730}" destId="{800FE141-733C-4EC1-A58E-FCDC95978AA5}" srcOrd="0" destOrd="0" presId="urn:microsoft.com/office/officeart/2005/8/layout/hList1"/>
    <dgm:cxn modelId="{9B5C19A1-31E0-4C4E-B9A1-A0D65A9F3E1C}" type="presParOf" srcId="{10D3BF61-5822-4339-88B1-4BBBAEACF730}" destId="{1BC91355-6453-4BC1-8973-86A7B2EA139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49AC1-618C-41E1-A710-4C262E9F12F4}">
      <dsp:nvSpPr>
        <dsp:cNvPr id="0" name=""/>
        <dsp:cNvSpPr/>
      </dsp:nvSpPr>
      <dsp:spPr>
        <a:xfrm>
          <a:off x="4954" y="1076633"/>
          <a:ext cx="1899283" cy="7597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u="none" kern="1200" dirty="0">
              <a:latin typeface="Arial Rounded MT Bold" panose="020F0704030504030204" pitchFamily="34" charset="0"/>
              <a:ea typeface="Calibri" panose="020F0502020204030204" pitchFamily="34" charset="0"/>
              <a:cs typeface="Times New Roman" panose="02020603050405020304" pitchFamily="18" charset="0"/>
              <a:sym typeface="Wingdings" panose="05000000000000000000" pitchFamily="2" charset="2"/>
            </a:rPr>
            <a:t>maillage  territorial &amp; complémentarité des stations</a:t>
          </a:r>
          <a:endParaRPr lang="fr-FR" sz="1400" u="none" kern="1200" dirty="0"/>
        </a:p>
      </dsp:txBody>
      <dsp:txXfrm>
        <a:off x="4954" y="1076633"/>
        <a:ext cx="1899283" cy="759713"/>
      </dsp:txXfrm>
    </dsp:sp>
    <dsp:sp modelId="{C07BBDF9-27B7-4685-9BD3-1FB703A58445}">
      <dsp:nvSpPr>
        <dsp:cNvPr id="0" name=""/>
        <dsp:cNvSpPr/>
      </dsp:nvSpPr>
      <dsp:spPr>
        <a:xfrm>
          <a:off x="4954" y="1836347"/>
          <a:ext cx="1899283" cy="339007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 évènements  / salons</a:t>
          </a:r>
          <a:r>
            <a:rPr lang="fr-FR" sz="1600" kern="1200" dirty="0">
              <a:sym typeface="Wingdings" panose="05000000000000000000" pitchFamily="2" charset="2"/>
            </a:rPr>
            <a:t> Thermalie</a:t>
          </a:r>
          <a:endParaRPr lang="fr-FR" sz="1600" kern="1200" dirty="0"/>
        </a:p>
        <a:p>
          <a:pPr marL="171450" lvl="1" indent="-171450" algn="l" defTabSz="711200">
            <a:lnSpc>
              <a:spcPct val="90000"/>
            </a:lnSpc>
            <a:spcBef>
              <a:spcPct val="0"/>
            </a:spcBef>
            <a:spcAft>
              <a:spcPct val="15000"/>
            </a:spcAft>
            <a:buChar char="•"/>
          </a:pPr>
          <a:r>
            <a:rPr lang="fr-FR" sz="1600" kern="1200" dirty="0"/>
            <a:t>plan de communication &amp; relations presse </a:t>
          </a:r>
        </a:p>
        <a:p>
          <a:pPr marL="171450" lvl="1" indent="-171450" algn="l" defTabSz="711200">
            <a:lnSpc>
              <a:spcPct val="90000"/>
            </a:lnSpc>
            <a:spcBef>
              <a:spcPct val="0"/>
            </a:spcBef>
            <a:spcAft>
              <a:spcPct val="15000"/>
            </a:spcAft>
            <a:buChar char="•"/>
          </a:pPr>
          <a:r>
            <a:rPr lang="fr-FR" sz="1600" kern="1200" dirty="0"/>
            <a:t>Une identité commune</a:t>
          </a:r>
        </a:p>
        <a:p>
          <a:pPr marL="171450" lvl="1" indent="-171450" algn="l" defTabSz="711200">
            <a:lnSpc>
              <a:spcPct val="90000"/>
            </a:lnSpc>
            <a:spcBef>
              <a:spcPct val="0"/>
            </a:spcBef>
            <a:spcAft>
              <a:spcPct val="15000"/>
            </a:spcAft>
            <a:buChar char="•"/>
          </a:pPr>
          <a:endParaRPr lang="fr-FR" sz="1600" kern="1200" dirty="0"/>
        </a:p>
        <a:p>
          <a:pPr marL="171450" lvl="1" indent="-171450" algn="l" defTabSz="711200">
            <a:lnSpc>
              <a:spcPct val="90000"/>
            </a:lnSpc>
            <a:spcBef>
              <a:spcPct val="0"/>
            </a:spcBef>
            <a:spcAft>
              <a:spcPct val="15000"/>
            </a:spcAft>
            <a:buChar char="•"/>
          </a:pPr>
          <a:endParaRPr lang="fr-FR" sz="1600" kern="1200" dirty="0"/>
        </a:p>
        <a:p>
          <a:pPr marL="171450" lvl="1" indent="-171450" algn="l" defTabSz="711200">
            <a:lnSpc>
              <a:spcPct val="90000"/>
            </a:lnSpc>
            <a:spcBef>
              <a:spcPct val="0"/>
            </a:spcBef>
            <a:spcAft>
              <a:spcPct val="15000"/>
            </a:spcAft>
            <a:buChar char="•"/>
          </a:pPr>
          <a:endParaRPr lang="fr-FR" sz="1600" kern="1200" dirty="0"/>
        </a:p>
        <a:p>
          <a:pPr marL="171450" lvl="1" indent="-171450" algn="l" defTabSz="711200">
            <a:lnSpc>
              <a:spcPct val="90000"/>
            </a:lnSpc>
            <a:spcBef>
              <a:spcPct val="0"/>
            </a:spcBef>
            <a:spcAft>
              <a:spcPct val="15000"/>
            </a:spcAft>
            <a:buChar char="•"/>
          </a:pPr>
          <a:endParaRPr lang="fr-FR" sz="1600" kern="1200" dirty="0"/>
        </a:p>
        <a:p>
          <a:pPr marL="171450" lvl="1" indent="-171450" algn="l" defTabSz="711200">
            <a:lnSpc>
              <a:spcPct val="90000"/>
            </a:lnSpc>
            <a:spcBef>
              <a:spcPct val="0"/>
            </a:spcBef>
            <a:spcAft>
              <a:spcPct val="15000"/>
            </a:spcAft>
            <a:buChar char="•"/>
          </a:pPr>
          <a:endParaRPr lang="fr-FR" sz="1600" kern="1200" dirty="0"/>
        </a:p>
      </dsp:txBody>
      <dsp:txXfrm>
        <a:off x="4954" y="1836347"/>
        <a:ext cx="1899283" cy="3390074"/>
      </dsp:txXfrm>
    </dsp:sp>
    <dsp:sp modelId="{FD3402AD-0635-4D75-A8AF-0EFE2FEEEA82}">
      <dsp:nvSpPr>
        <dsp:cNvPr id="0" name=""/>
        <dsp:cNvSpPr/>
      </dsp:nvSpPr>
      <dsp:spPr>
        <a:xfrm>
          <a:off x="2170137" y="1076633"/>
          <a:ext cx="1899283" cy="7597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u="none" kern="1200" dirty="0">
              <a:latin typeface="Arial Rounded MT Bold" panose="020F0704030504030204" pitchFamily="34" charset="0"/>
              <a:ea typeface="Calibri" panose="020F0502020204030204" pitchFamily="34" charset="0"/>
              <a:cs typeface="Times New Roman" panose="02020603050405020304" pitchFamily="18" charset="0"/>
              <a:sym typeface="Wingdings" panose="05000000000000000000" pitchFamily="2" charset="2"/>
            </a:rPr>
            <a:t>nouveau modèle thermal</a:t>
          </a:r>
          <a:endParaRPr lang="fr-FR" sz="1400" u="none" kern="1200" dirty="0"/>
        </a:p>
      </dsp:txBody>
      <dsp:txXfrm>
        <a:off x="2170137" y="1076633"/>
        <a:ext cx="1899283" cy="759713"/>
      </dsp:txXfrm>
    </dsp:sp>
    <dsp:sp modelId="{9177357E-26B5-4126-BB04-39CB48674281}">
      <dsp:nvSpPr>
        <dsp:cNvPr id="0" name=""/>
        <dsp:cNvSpPr/>
      </dsp:nvSpPr>
      <dsp:spPr>
        <a:xfrm>
          <a:off x="2181893" y="1836347"/>
          <a:ext cx="1899283" cy="339007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 cure fractionnée</a:t>
          </a:r>
        </a:p>
        <a:p>
          <a:pPr marL="171450" lvl="1" indent="-171450" algn="l" defTabSz="711200">
            <a:lnSpc>
              <a:spcPct val="90000"/>
            </a:lnSpc>
            <a:spcBef>
              <a:spcPct val="0"/>
            </a:spcBef>
            <a:spcAft>
              <a:spcPct val="15000"/>
            </a:spcAft>
            <a:buChar char="•"/>
          </a:pPr>
          <a:r>
            <a:rPr lang="fr-FR" sz="1600" kern="1200" dirty="0"/>
            <a:t> nouveaux publics</a:t>
          </a:r>
        </a:p>
        <a:p>
          <a:pPr marL="171450" lvl="1" indent="-171450" algn="l" defTabSz="711200">
            <a:lnSpc>
              <a:spcPct val="90000"/>
            </a:lnSpc>
            <a:spcBef>
              <a:spcPct val="0"/>
            </a:spcBef>
            <a:spcAft>
              <a:spcPct val="15000"/>
            </a:spcAft>
            <a:buChar char="•"/>
          </a:pPr>
          <a:r>
            <a:rPr lang="fr-FR" sz="1600" kern="1200" dirty="0"/>
            <a:t>Projet PROTECT</a:t>
          </a:r>
        </a:p>
      </dsp:txBody>
      <dsp:txXfrm>
        <a:off x="2181893" y="1836347"/>
        <a:ext cx="1899283" cy="3390074"/>
      </dsp:txXfrm>
    </dsp:sp>
    <dsp:sp modelId="{9C7CC1BE-64DF-4198-B914-13FDBB2E1022}">
      <dsp:nvSpPr>
        <dsp:cNvPr id="0" name=""/>
        <dsp:cNvSpPr/>
      </dsp:nvSpPr>
      <dsp:spPr>
        <a:xfrm>
          <a:off x="4335319" y="1076633"/>
          <a:ext cx="1899283" cy="7597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u="none" kern="1200" dirty="0">
              <a:latin typeface="Arial Rounded MT Bold" panose="020F0704030504030204" pitchFamily="34" charset="0"/>
              <a:ea typeface="Calibri" panose="020F0502020204030204" pitchFamily="34" charset="0"/>
              <a:cs typeface="Times New Roman" panose="02020603050405020304" pitchFamily="18" charset="0"/>
              <a:sym typeface="Wingdings" panose="05000000000000000000" pitchFamily="2" charset="2"/>
            </a:rPr>
            <a:t>attirer et développer des compétences</a:t>
          </a:r>
          <a:endParaRPr lang="fr-FR" sz="1400" u="none" kern="1200" dirty="0"/>
        </a:p>
      </dsp:txBody>
      <dsp:txXfrm>
        <a:off x="4335319" y="1076633"/>
        <a:ext cx="1899283" cy="759713"/>
      </dsp:txXfrm>
    </dsp:sp>
    <dsp:sp modelId="{690DB984-D6A7-45F6-B817-39B72DB1C388}">
      <dsp:nvSpPr>
        <dsp:cNvPr id="0" name=""/>
        <dsp:cNvSpPr/>
      </dsp:nvSpPr>
      <dsp:spPr>
        <a:xfrm>
          <a:off x="4335319" y="1836347"/>
          <a:ext cx="1899283" cy="339007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Création de nouveaux diplômes</a:t>
          </a:r>
        </a:p>
      </dsp:txBody>
      <dsp:txXfrm>
        <a:off x="4335319" y="1836347"/>
        <a:ext cx="1899283" cy="3390074"/>
      </dsp:txXfrm>
    </dsp:sp>
    <dsp:sp modelId="{931252A5-5129-43A9-A32A-98D5049AC90A}">
      <dsp:nvSpPr>
        <dsp:cNvPr id="0" name=""/>
        <dsp:cNvSpPr/>
      </dsp:nvSpPr>
      <dsp:spPr>
        <a:xfrm>
          <a:off x="6500502" y="1076633"/>
          <a:ext cx="1899283" cy="7597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u="none" kern="1200" dirty="0">
              <a:latin typeface="Arial Rounded MT Bold" panose="020F0704030504030204" pitchFamily="34" charset="0"/>
              <a:ea typeface="Calibri" panose="020F0502020204030204" pitchFamily="34" charset="0"/>
              <a:cs typeface="Times New Roman" panose="02020603050405020304" pitchFamily="18" charset="0"/>
              <a:sym typeface="Wingdings" panose="05000000000000000000" pitchFamily="2" charset="2"/>
            </a:rPr>
            <a:t>transition vers un thermalisme durable</a:t>
          </a:r>
          <a:endParaRPr lang="fr-FR" sz="1400" u="none" kern="1200" dirty="0"/>
        </a:p>
      </dsp:txBody>
      <dsp:txXfrm>
        <a:off x="6500502" y="1076633"/>
        <a:ext cx="1899283" cy="759713"/>
      </dsp:txXfrm>
    </dsp:sp>
    <dsp:sp modelId="{D0A95A80-C5C7-48EB-AEC8-039928A37055}">
      <dsp:nvSpPr>
        <dsp:cNvPr id="0" name=""/>
        <dsp:cNvSpPr/>
      </dsp:nvSpPr>
      <dsp:spPr>
        <a:xfrm>
          <a:off x="6500502" y="1836347"/>
          <a:ext cx="1899283" cy="339007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 Mutualisation</a:t>
          </a:r>
        </a:p>
        <a:p>
          <a:pPr marL="171450" lvl="1" indent="-171450" algn="l" defTabSz="711200">
            <a:lnSpc>
              <a:spcPct val="90000"/>
            </a:lnSpc>
            <a:spcBef>
              <a:spcPct val="0"/>
            </a:spcBef>
            <a:spcAft>
              <a:spcPct val="15000"/>
            </a:spcAft>
            <a:buChar char="•"/>
          </a:pPr>
          <a:r>
            <a:rPr lang="fr-FR" sz="1600" kern="1200" dirty="0"/>
            <a:t>Baume de massage</a:t>
          </a:r>
        </a:p>
        <a:p>
          <a:pPr marL="171450" lvl="1" indent="-171450" algn="l" defTabSz="711200">
            <a:lnSpc>
              <a:spcPct val="90000"/>
            </a:lnSpc>
            <a:spcBef>
              <a:spcPct val="0"/>
            </a:spcBef>
            <a:spcAft>
              <a:spcPct val="15000"/>
            </a:spcAft>
            <a:buChar char="•"/>
          </a:pPr>
          <a:r>
            <a:rPr lang="fr-FR" sz="1600" kern="1200" dirty="0"/>
            <a:t>Energie</a:t>
          </a:r>
        </a:p>
        <a:p>
          <a:pPr marL="171450" lvl="1" indent="-171450" algn="l" defTabSz="711200">
            <a:lnSpc>
              <a:spcPct val="90000"/>
            </a:lnSpc>
            <a:spcBef>
              <a:spcPct val="0"/>
            </a:spcBef>
            <a:spcAft>
              <a:spcPct val="15000"/>
            </a:spcAft>
            <a:buChar char="•"/>
          </a:pPr>
          <a:r>
            <a:rPr lang="fr-FR" sz="1600" kern="1200" dirty="0"/>
            <a:t>RSE</a:t>
          </a:r>
        </a:p>
      </dsp:txBody>
      <dsp:txXfrm>
        <a:off x="6500502" y="1836347"/>
        <a:ext cx="1899283" cy="3390074"/>
      </dsp:txXfrm>
    </dsp:sp>
    <dsp:sp modelId="{800FE141-733C-4EC1-A58E-FCDC95978AA5}">
      <dsp:nvSpPr>
        <dsp:cNvPr id="0" name=""/>
        <dsp:cNvSpPr/>
      </dsp:nvSpPr>
      <dsp:spPr>
        <a:xfrm>
          <a:off x="8665685" y="1076633"/>
          <a:ext cx="1899283" cy="7597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u="none" kern="1200" dirty="0">
              <a:latin typeface="Arial Rounded MT Bold" panose="020F0704030504030204" pitchFamily="34" charset="0"/>
              <a:ea typeface="Calibri" panose="020F0502020204030204" pitchFamily="34" charset="0"/>
              <a:cs typeface="Times New Roman" panose="02020603050405020304" pitchFamily="18" charset="0"/>
              <a:sym typeface="Wingdings" panose="05000000000000000000" pitchFamily="2" charset="2"/>
            </a:rPr>
            <a:t>innover pour le thermalisme de demain</a:t>
          </a:r>
          <a:endParaRPr lang="fr-FR" sz="1400" u="none" kern="1200" dirty="0"/>
        </a:p>
      </dsp:txBody>
      <dsp:txXfrm>
        <a:off x="8665685" y="1076633"/>
        <a:ext cx="1899283" cy="759713"/>
      </dsp:txXfrm>
    </dsp:sp>
    <dsp:sp modelId="{1BC91355-6453-4BC1-8973-86A7B2EA139E}">
      <dsp:nvSpPr>
        <dsp:cNvPr id="0" name=""/>
        <dsp:cNvSpPr/>
      </dsp:nvSpPr>
      <dsp:spPr>
        <a:xfrm>
          <a:off x="8665685" y="1836347"/>
          <a:ext cx="1899283" cy="339007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FR" sz="1600" kern="1200" dirty="0"/>
        </a:p>
      </dsp:txBody>
      <dsp:txXfrm>
        <a:off x="8665685" y="1836347"/>
        <a:ext cx="1899283" cy="339007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5EA969-5FAE-99F1-C039-D4FB46214E5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174357A-7690-C3F5-0CB0-8E67AC2FEF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EB5DBBD-CEEB-9F91-76DB-AC7CEA52F37F}"/>
              </a:ext>
            </a:extLst>
          </p:cNvPr>
          <p:cNvSpPr>
            <a:spLocks noGrp="1"/>
          </p:cNvSpPr>
          <p:nvPr>
            <p:ph type="dt" sz="half" idx="10"/>
          </p:nvPr>
        </p:nvSpPr>
        <p:spPr/>
        <p:txBody>
          <a:bodyPr/>
          <a:lstStyle/>
          <a:p>
            <a:fld id="{3A520BD1-C769-4546-8DD0-7B40F0134A22}" type="datetimeFigureOut">
              <a:rPr lang="fr-FR" smtClean="0"/>
              <a:t>30/10/2024</a:t>
            </a:fld>
            <a:endParaRPr lang="fr-FR"/>
          </a:p>
        </p:txBody>
      </p:sp>
      <p:sp>
        <p:nvSpPr>
          <p:cNvPr id="5" name="Espace réservé du pied de page 4">
            <a:extLst>
              <a:ext uri="{FF2B5EF4-FFF2-40B4-BE49-F238E27FC236}">
                <a16:creationId xmlns:a16="http://schemas.microsoft.com/office/drawing/2014/main" id="{3DB051BB-C8B4-1B87-8D86-D9B8A5B1A6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528277E-E6C9-E819-30A6-EE5017AF2B4E}"/>
              </a:ext>
            </a:extLst>
          </p:cNvPr>
          <p:cNvSpPr>
            <a:spLocks noGrp="1"/>
          </p:cNvSpPr>
          <p:nvPr>
            <p:ph type="sldNum" sz="quarter" idx="12"/>
          </p:nvPr>
        </p:nvSpPr>
        <p:spPr/>
        <p:txBody>
          <a:bodyPr/>
          <a:lstStyle/>
          <a:p>
            <a:fld id="{BFC7FFAE-EC7B-44BA-9DF1-CBE764546DDC}" type="slidenum">
              <a:rPr lang="fr-FR" smtClean="0"/>
              <a:t>‹N°›</a:t>
            </a:fld>
            <a:endParaRPr lang="fr-FR"/>
          </a:p>
        </p:txBody>
      </p:sp>
    </p:spTree>
    <p:extLst>
      <p:ext uri="{BB962C8B-B14F-4D97-AF65-F5344CB8AC3E}">
        <p14:creationId xmlns:p14="http://schemas.microsoft.com/office/powerpoint/2010/main" val="236524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90FE59-D78A-E7E2-29FE-88314D8C324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9CE85D2-20DF-E7B9-FAE6-6D4E0BCD28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F1C445-4E38-687D-8A80-B9D22705C136}"/>
              </a:ext>
            </a:extLst>
          </p:cNvPr>
          <p:cNvSpPr>
            <a:spLocks noGrp="1"/>
          </p:cNvSpPr>
          <p:nvPr>
            <p:ph type="dt" sz="half" idx="10"/>
          </p:nvPr>
        </p:nvSpPr>
        <p:spPr/>
        <p:txBody>
          <a:bodyPr/>
          <a:lstStyle/>
          <a:p>
            <a:fld id="{3A520BD1-C769-4546-8DD0-7B40F0134A22}" type="datetimeFigureOut">
              <a:rPr lang="fr-FR" smtClean="0"/>
              <a:t>30/10/2024</a:t>
            </a:fld>
            <a:endParaRPr lang="fr-FR"/>
          </a:p>
        </p:txBody>
      </p:sp>
      <p:sp>
        <p:nvSpPr>
          <p:cNvPr id="5" name="Espace réservé du pied de page 4">
            <a:extLst>
              <a:ext uri="{FF2B5EF4-FFF2-40B4-BE49-F238E27FC236}">
                <a16:creationId xmlns:a16="http://schemas.microsoft.com/office/drawing/2014/main" id="{826489A3-891A-E399-6296-979E440E22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348DFD-00D0-D234-FB6F-DE3AC4F69BD1}"/>
              </a:ext>
            </a:extLst>
          </p:cNvPr>
          <p:cNvSpPr>
            <a:spLocks noGrp="1"/>
          </p:cNvSpPr>
          <p:nvPr>
            <p:ph type="sldNum" sz="quarter" idx="12"/>
          </p:nvPr>
        </p:nvSpPr>
        <p:spPr/>
        <p:txBody>
          <a:bodyPr/>
          <a:lstStyle/>
          <a:p>
            <a:fld id="{BFC7FFAE-EC7B-44BA-9DF1-CBE764546DDC}" type="slidenum">
              <a:rPr lang="fr-FR" smtClean="0"/>
              <a:t>‹N°›</a:t>
            </a:fld>
            <a:endParaRPr lang="fr-FR"/>
          </a:p>
        </p:txBody>
      </p:sp>
    </p:spTree>
    <p:extLst>
      <p:ext uri="{BB962C8B-B14F-4D97-AF65-F5344CB8AC3E}">
        <p14:creationId xmlns:p14="http://schemas.microsoft.com/office/powerpoint/2010/main" val="104143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ABBC63F-2386-6204-03E9-190922418F2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9DBB0B4-A25B-2E57-6A40-41E6A8141AF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224FFF8-E5C5-080F-E72A-9F3C4B90492B}"/>
              </a:ext>
            </a:extLst>
          </p:cNvPr>
          <p:cNvSpPr>
            <a:spLocks noGrp="1"/>
          </p:cNvSpPr>
          <p:nvPr>
            <p:ph type="dt" sz="half" idx="10"/>
          </p:nvPr>
        </p:nvSpPr>
        <p:spPr/>
        <p:txBody>
          <a:bodyPr/>
          <a:lstStyle/>
          <a:p>
            <a:fld id="{3A520BD1-C769-4546-8DD0-7B40F0134A22}" type="datetimeFigureOut">
              <a:rPr lang="fr-FR" smtClean="0"/>
              <a:t>30/10/2024</a:t>
            </a:fld>
            <a:endParaRPr lang="fr-FR"/>
          </a:p>
        </p:txBody>
      </p:sp>
      <p:sp>
        <p:nvSpPr>
          <p:cNvPr id="5" name="Espace réservé du pied de page 4">
            <a:extLst>
              <a:ext uri="{FF2B5EF4-FFF2-40B4-BE49-F238E27FC236}">
                <a16:creationId xmlns:a16="http://schemas.microsoft.com/office/drawing/2014/main" id="{C024DE1C-E1B2-932E-B440-E65D5DDBBB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D685E1-6A30-4D03-ECEA-9A1952D7A7F8}"/>
              </a:ext>
            </a:extLst>
          </p:cNvPr>
          <p:cNvSpPr>
            <a:spLocks noGrp="1"/>
          </p:cNvSpPr>
          <p:nvPr>
            <p:ph type="sldNum" sz="quarter" idx="12"/>
          </p:nvPr>
        </p:nvSpPr>
        <p:spPr/>
        <p:txBody>
          <a:bodyPr/>
          <a:lstStyle/>
          <a:p>
            <a:fld id="{BFC7FFAE-EC7B-44BA-9DF1-CBE764546DDC}" type="slidenum">
              <a:rPr lang="fr-FR" smtClean="0"/>
              <a:t>‹N°›</a:t>
            </a:fld>
            <a:endParaRPr lang="fr-FR"/>
          </a:p>
        </p:txBody>
      </p:sp>
    </p:spTree>
    <p:extLst>
      <p:ext uri="{BB962C8B-B14F-4D97-AF65-F5344CB8AC3E}">
        <p14:creationId xmlns:p14="http://schemas.microsoft.com/office/powerpoint/2010/main" val="413070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0110D1-C605-7EDD-9C2A-7EBEB59B704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70236F0-FE95-EE1F-51E5-B482E5B3A90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B08B12-CA3C-DCFD-C724-1D84AEA1D8B7}"/>
              </a:ext>
            </a:extLst>
          </p:cNvPr>
          <p:cNvSpPr>
            <a:spLocks noGrp="1"/>
          </p:cNvSpPr>
          <p:nvPr>
            <p:ph type="dt" sz="half" idx="10"/>
          </p:nvPr>
        </p:nvSpPr>
        <p:spPr/>
        <p:txBody>
          <a:bodyPr/>
          <a:lstStyle/>
          <a:p>
            <a:fld id="{3A520BD1-C769-4546-8DD0-7B40F0134A22}" type="datetimeFigureOut">
              <a:rPr lang="fr-FR" smtClean="0"/>
              <a:t>30/10/2024</a:t>
            </a:fld>
            <a:endParaRPr lang="fr-FR"/>
          </a:p>
        </p:txBody>
      </p:sp>
      <p:sp>
        <p:nvSpPr>
          <p:cNvPr id="5" name="Espace réservé du pied de page 4">
            <a:extLst>
              <a:ext uri="{FF2B5EF4-FFF2-40B4-BE49-F238E27FC236}">
                <a16:creationId xmlns:a16="http://schemas.microsoft.com/office/drawing/2014/main" id="{D9B1F371-C3C1-BB69-2BFA-DD96815AEC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55B8CC-7F3E-6565-FFC6-99933CB60831}"/>
              </a:ext>
            </a:extLst>
          </p:cNvPr>
          <p:cNvSpPr>
            <a:spLocks noGrp="1"/>
          </p:cNvSpPr>
          <p:nvPr>
            <p:ph type="sldNum" sz="quarter" idx="12"/>
          </p:nvPr>
        </p:nvSpPr>
        <p:spPr/>
        <p:txBody>
          <a:bodyPr/>
          <a:lstStyle/>
          <a:p>
            <a:fld id="{BFC7FFAE-EC7B-44BA-9DF1-CBE764546DDC}" type="slidenum">
              <a:rPr lang="fr-FR" smtClean="0"/>
              <a:t>‹N°›</a:t>
            </a:fld>
            <a:endParaRPr lang="fr-FR"/>
          </a:p>
        </p:txBody>
      </p:sp>
    </p:spTree>
    <p:extLst>
      <p:ext uri="{BB962C8B-B14F-4D97-AF65-F5344CB8AC3E}">
        <p14:creationId xmlns:p14="http://schemas.microsoft.com/office/powerpoint/2010/main" val="158108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65259-7CFD-9BC2-8740-09E31AA78B3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143BE79-B68B-975F-FB50-1D2B569037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8793B46-3903-88CF-6CB4-1CC2C65DC7E2}"/>
              </a:ext>
            </a:extLst>
          </p:cNvPr>
          <p:cNvSpPr>
            <a:spLocks noGrp="1"/>
          </p:cNvSpPr>
          <p:nvPr>
            <p:ph type="dt" sz="half" idx="10"/>
          </p:nvPr>
        </p:nvSpPr>
        <p:spPr/>
        <p:txBody>
          <a:bodyPr/>
          <a:lstStyle/>
          <a:p>
            <a:fld id="{3A520BD1-C769-4546-8DD0-7B40F0134A22}" type="datetimeFigureOut">
              <a:rPr lang="fr-FR" smtClean="0"/>
              <a:t>30/10/2024</a:t>
            </a:fld>
            <a:endParaRPr lang="fr-FR"/>
          </a:p>
        </p:txBody>
      </p:sp>
      <p:sp>
        <p:nvSpPr>
          <p:cNvPr id="5" name="Espace réservé du pied de page 4">
            <a:extLst>
              <a:ext uri="{FF2B5EF4-FFF2-40B4-BE49-F238E27FC236}">
                <a16:creationId xmlns:a16="http://schemas.microsoft.com/office/drawing/2014/main" id="{D3349E44-0084-484C-E72C-73CBFCEFD2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A2C491-090F-9840-1C98-5ED88ABEF7D6}"/>
              </a:ext>
            </a:extLst>
          </p:cNvPr>
          <p:cNvSpPr>
            <a:spLocks noGrp="1"/>
          </p:cNvSpPr>
          <p:nvPr>
            <p:ph type="sldNum" sz="quarter" idx="12"/>
          </p:nvPr>
        </p:nvSpPr>
        <p:spPr/>
        <p:txBody>
          <a:bodyPr/>
          <a:lstStyle/>
          <a:p>
            <a:fld id="{BFC7FFAE-EC7B-44BA-9DF1-CBE764546DDC}" type="slidenum">
              <a:rPr lang="fr-FR" smtClean="0"/>
              <a:t>‹N°›</a:t>
            </a:fld>
            <a:endParaRPr lang="fr-FR"/>
          </a:p>
        </p:txBody>
      </p:sp>
    </p:spTree>
    <p:extLst>
      <p:ext uri="{BB962C8B-B14F-4D97-AF65-F5344CB8AC3E}">
        <p14:creationId xmlns:p14="http://schemas.microsoft.com/office/powerpoint/2010/main" val="81682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8EE94D-702F-F241-8F1F-B60A06315A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76C7A8-74B7-2C2F-D450-32669E4BDCA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3E99143-E91F-6C7B-2B7B-8207A32D29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F7DC78B-5938-894A-1D9B-B40572321A90}"/>
              </a:ext>
            </a:extLst>
          </p:cNvPr>
          <p:cNvSpPr>
            <a:spLocks noGrp="1"/>
          </p:cNvSpPr>
          <p:nvPr>
            <p:ph type="dt" sz="half" idx="10"/>
          </p:nvPr>
        </p:nvSpPr>
        <p:spPr/>
        <p:txBody>
          <a:bodyPr/>
          <a:lstStyle/>
          <a:p>
            <a:fld id="{3A520BD1-C769-4546-8DD0-7B40F0134A22}" type="datetimeFigureOut">
              <a:rPr lang="fr-FR" smtClean="0"/>
              <a:t>30/10/2024</a:t>
            </a:fld>
            <a:endParaRPr lang="fr-FR"/>
          </a:p>
        </p:txBody>
      </p:sp>
      <p:sp>
        <p:nvSpPr>
          <p:cNvPr id="6" name="Espace réservé du pied de page 5">
            <a:extLst>
              <a:ext uri="{FF2B5EF4-FFF2-40B4-BE49-F238E27FC236}">
                <a16:creationId xmlns:a16="http://schemas.microsoft.com/office/drawing/2014/main" id="{FCF8AAA9-36B1-607B-0D80-4308C1FB993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E82C800-61EC-02A1-2A4C-DE138BFDF703}"/>
              </a:ext>
            </a:extLst>
          </p:cNvPr>
          <p:cNvSpPr>
            <a:spLocks noGrp="1"/>
          </p:cNvSpPr>
          <p:nvPr>
            <p:ph type="sldNum" sz="quarter" idx="12"/>
          </p:nvPr>
        </p:nvSpPr>
        <p:spPr/>
        <p:txBody>
          <a:bodyPr/>
          <a:lstStyle/>
          <a:p>
            <a:fld id="{BFC7FFAE-EC7B-44BA-9DF1-CBE764546DDC}" type="slidenum">
              <a:rPr lang="fr-FR" smtClean="0"/>
              <a:t>‹N°›</a:t>
            </a:fld>
            <a:endParaRPr lang="fr-FR"/>
          </a:p>
        </p:txBody>
      </p:sp>
    </p:spTree>
    <p:extLst>
      <p:ext uri="{BB962C8B-B14F-4D97-AF65-F5344CB8AC3E}">
        <p14:creationId xmlns:p14="http://schemas.microsoft.com/office/powerpoint/2010/main" val="159359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DA1BD8-0AA6-29D3-6A77-AD1253AC8A2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5BDF128-C48D-3BE8-E806-DF507FA0DD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5C16155-41D2-3A47-B948-DC68D2EEBFD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8FF733A-BB53-FB5E-ECE9-596F4ADB24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BA549DD-BCD6-CE97-5E5C-A8D40529A6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A8E4A1A-7C52-03A3-41E7-9747E2EF04EA}"/>
              </a:ext>
            </a:extLst>
          </p:cNvPr>
          <p:cNvSpPr>
            <a:spLocks noGrp="1"/>
          </p:cNvSpPr>
          <p:nvPr>
            <p:ph type="dt" sz="half" idx="10"/>
          </p:nvPr>
        </p:nvSpPr>
        <p:spPr/>
        <p:txBody>
          <a:bodyPr/>
          <a:lstStyle/>
          <a:p>
            <a:fld id="{3A520BD1-C769-4546-8DD0-7B40F0134A22}" type="datetimeFigureOut">
              <a:rPr lang="fr-FR" smtClean="0"/>
              <a:t>30/10/2024</a:t>
            </a:fld>
            <a:endParaRPr lang="fr-FR"/>
          </a:p>
        </p:txBody>
      </p:sp>
      <p:sp>
        <p:nvSpPr>
          <p:cNvPr id="8" name="Espace réservé du pied de page 7">
            <a:extLst>
              <a:ext uri="{FF2B5EF4-FFF2-40B4-BE49-F238E27FC236}">
                <a16:creationId xmlns:a16="http://schemas.microsoft.com/office/drawing/2014/main" id="{4D9167B8-E911-E76E-599E-B26538B70D4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0B6BCDC-B636-E475-5F9E-D64E61CE5A28}"/>
              </a:ext>
            </a:extLst>
          </p:cNvPr>
          <p:cNvSpPr>
            <a:spLocks noGrp="1"/>
          </p:cNvSpPr>
          <p:nvPr>
            <p:ph type="sldNum" sz="quarter" idx="12"/>
          </p:nvPr>
        </p:nvSpPr>
        <p:spPr/>
        <p:txBody>
          <a:bodyPr/>
          <a:lstStyle/>
          <a:p>
            <a:fld id="{BFC7FFAE-EC7B-44BA-9DF1-CBE764546DDC}" type="slidenum">
              <a:rPr lang="fr-FR" smtClean="0"/>
              <a:t>‹N°›</a:t>
            </a:fld>
            <a:endParaRPr lang="fr-FR"/>
          </a:p>
        </p:txBody>
      </p:sp>
    </p:spTree>
    <p:extLst>
      <p:ext uri="{BB962C8B-B14F-4D97-AF65-F5344CB8AC3E}">
        <p14:creationId xmlns:p14="http://schemas.microsoft.com/office/powerpoint/2010/main" val="108124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6444F-14EC-CF6B-B0C8-A7664BB3B87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82E3DEC-D5F5-5F82-6D30-94AD33E54687}"/>
              </a:ext>
            </a:extLst>
          </p:cNvPr>
          <p:cNvSpPr>
            <a:spLocks noGrp="1"/>
          </p:cNvSpPr>
          <p:nvPr>
            <p:ph type="dt" sz="half" idx="10"/>
          </p:nvPr>
        </p:nvSpPr>
        <p:spPr/>
        <p:txBody>
          <a:bodyPr/>
          <a:lstStyle/>
          <a:p>
            <a:fld id="{3A520BD1-C769-4546-8DD0-7B40F0134A22}" type="datetimeFigureOut">
              <a:rPr lang="fr-FR" smtClean="0"/>
              <a:t>30/10/2024</a:t>
            </a:fld>
            <a:endParaRPr lang="fr-FR"/>
          </a:p>
        </p:txBody>
      </p:sp>
      <p:sp>
        <p:nvSpPr>
          <p:cNvPr id="4" name="Espace réservé du pied de page 3">
            <a:extLst>
              <a:ext uri="{FF2B5EF4-FFF2-40B4-BE49-F238E27FC236}">
                <a16:creationId xmlns:a16="http://schemas.microsoft.com/office/drawing/2014/main" id="{7E2C2B47-907E-9204-8B42-E93825480E6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9E970D0-BD32-FC8D-1710-2BE2C0268762}"/>
              </a:ext>
            </a:extLst>
          </p:cNvPr>
          <p:cNvSpPr>
            <a:spLocks noGrp="1"/>
          </p:cNvSpPr>
          <p:nvPr>
            <p:ph type="sldNum" sz="quarter" idx="12"/>
          </p:nvPr>
        </p:nvSpPr>
        <p:spPr/>
        <p:txBody>
          <a:bodyPr/>
          <a:lstStyle/>
          <a:p>
            <a:fld id="{BFC7FFAE-EC7B-44BA-9DF1-CBE764546DDC}" type="slidenum">
              <a:rPr lang="fr-FR" smtClean="0"/>
              <a:t>‹N°›</a:t>
            </a:fld>
            <a:endParaRPr lang="fr-FR"/>
          </a:p>
        </p:txBody>
      </p:sp>
    </p:spTree>
    <p:extLst>
      <p:ext uri="{BB962C8B-B14F-4D97-AF65-F5344CB8AC3E}">
        <p14:creationId xmlns:p14="http://schemas.microsoft.com/office/powerpoint/2010/main" val="1223226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4C42E4-D21D-607A-0FD1-B308AA38B502}"/>
              </a:ext>
            </a:extLst>
          </p:cNvPr>
          <p:cNvSpPr>
            <a:spLocks noGrp="1"/>
          </p:cNvSpPr>
          <p:nvPr>
            <p:ph type="dt" sz="half" idx="10"/>
          </p:nvPr>
        </p:nvSpPr>
        <p:spPr/>
        <p:txBody>
          <a:bodyPr/>
          <a:lstStyle/>
          <a:p>
            <a:fld id="{3A520BD1-C769-4546-8DD0-7B40F0134A22}" type="datetimeFigureOut">
              <a:rPr lang="fr-FR" smtClean="0"/>
              <a:t>30/10/2024</a:t>
            </a:fld>
            <a:endParaRPr lang="fr-FR"/>
          </a:p>
        </p:txBody>
      </p:sp>
      <p:sp>
        <p:nvSpPr>
          <p:cNvPr id="3" name="Espace réservé du pied de page 2">
            <a:extLst>
              <a:ext uri="{FF2B5EF4-FFF2-40B4-BE49-F238E27FC236}">
                <a16:creationId xmlns:a16="http://schemas.microsoft.com/office/drawing/2014/main" id="{B9328CD2-8D16-726D-FE6F-489143BED21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1E8CB13-AD84-18F0-3FFB-DA60DE1B950F}"/>
              </a:ext>
            </a:extLst>
          </p:cNvPr>
          <p:cNvSpPr>
            <a:spLocks noGrp="1"/>
          </p:cNvSpPr>
          <p:nvPr>
            <p:ph type="sldNum" sz="quarter" idx="12"/>
          </p:nvPr>
        </p:nvSpPr>
        <p:spPr/>
        <p:txBody>
          <a:bodyPr/>
          <a:lstStyle/>
          <a:p>
            <a:fld id="{BFC7FFAE-EC7B-44BA-9DF1-CBE764546DDC}" type="slidenum">
              <a:rPr lang="fr-FR" smtClean="0"/>
              <a:t>‹N°›</a:t>
            </a:fld>
            <a:endParaRPr lang="fr-FR"/>
          </a:p>
        </p:txBody>
      </p:sp>
    </p:spTree>
    <p:extLst>
      <p:ext uri="{BB962C8B-B14F-4D97-AF65-F5344CB8AC3E}">
        <p14:creationId xmlns:p14="http://schemas.microsoft.com/office/powerpoint/2010/main" val="2956558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3AEB16-1990-DACF-7971-148DCDE5DF9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5192FFB-DE25-4D7A-B0B1-F4C38D5D3A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1DB8EA-B969-B534-3976-7E95F5A7F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FC04F2D-C391-35B0-5F27-E17EBC759250}"/>
              </a:ext>
            </a:extLst>
          </p:cNvPr>
          <p:cNvSpPr>
            <a:spLocks noGrp="1"/>
          </p:cNvSpPr>
          <p:nvPr>
            <p:ph type="dt" sz="half" idx="10"/>
          </p:nvPr>
        </p:nvSpPr>
        <p:spPr/>
        <p:txBody>
          <a:bodyPr/>
          <a:lstStyle/>
          <a:p>
            <a:fld id="{3A520BD1-C769-4546-8DD0-7B40F0134A22}" type="datetimeFigureOut">
              <a:rPr lang="fr-FR" smtClean="0"/>
              <a:t>30/10/2024</a:t>
            </a:fld>
            <a:endParaRPr lang="fr-FR"/>
          </a:p>
        </p:txBody>
      </p:sp>
      <p:sp>
        <p:nvSpPr>
          <p:cNvPr id="6" name="Espace réservé du pied de page 5">
            <a:extLst>
              <a:ext uri="{FF2B5EF4-FFF2-40B4-BE49-F238E27FC236}">
                <a16:creationId xmlns:a16="http://schemas.microsoft.com/office/drawing/2014/main" id="{9124BD55-4562-FC1A-7B15-9AC789F2BE5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6D9B382-69EC-F3A8-5EEB-87EB7F367C6B}"/>
              </a:ext>
            </a:extLst>
          </p:cNvPr>
          <p:cNvSpPr>
            <a:spLocks noGrp="1"/>
          </p:cNvSpPr>
          <p:nvPr>
            <p:ph type="sldNum" sz="quarter" idx="12"/>
          </p:nvPr>
        </p:nvSpPr>
        <p:spPr/>
        <p:txBody>
          <a:bodyPr/>
          <a:lstStyle/>
          <a:p>
            <a:fld id="{BFC7FFAE-EC7B-44BA-9DF1-CBE764546DDC}" type="slidenum">
              <a:rPr lang="fr-FR" smtClean="0"/>
              <a:t>‹N°›</a:t>
            </a:fld>
            <a:endParaRPr lang="fr-FR"/>
          </a:p>
        </p:txBody>
      </p:sp>
    </p:spTree>
    <p:extLst>
      <p:ext uri="{BB962C8B-B14F-4D97-AF65-F5344CB8AC3E}">
        <p14:creationId xmlns:p14="http://schemas.microsoft.com/office/powerpoint/2010/main" val="19390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8EE6DD-A2EE-0661-310B-71959B6AE78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177918D-D432-EB2F-31CC-D36795A344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D6AB326-F8A1-CDE6-81EF-4D7BDB275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3BBA258-F850-7566-E7A2-D44537551D40}"/>
              </a:ext>
            </a:extLst>
          </p:cNvPr>
          <p:cNvSpPr>
            <a:spLocks noGrp="1"/>
          </p:cNvSpPr>
          <p:nvPr>
            <p:ph type="dt" sz="half" idx="10"/>
          </p:nvPr>
        </p:nvSpPr>
        <p:spPr/>
        <p:txBody>
          <a:bodyPr/>
          <a:lstStyle/>
          <a:p>
            <a:fld id="{3A520BD1-C769-4546-8DD0-7B40F0134A22}" type="datetimeFigureOut">
              <a:rPr lang="fr-FR" smtClean="0"/>
              <a:t>30/10/2024</a:t>
            </a:fld>
            <a:endParaRPr lang="fr-FR"/>
          </a:p>
        </p:txBody>
      </p:sp>
      <p:sp>
        <p:nvSpPr>
          <p:cNvPr id="6" name="Espace réservé du pied de page 5">
            <a:extLst>
              <a:ext uri="{FF2B5EF4-FFF2-40B4-BE49-F238E27FC236}">
                <a16:creationId xmlns:a16="http://schemas.microsoft.com/office/drawing/2014/main" id="{B18D20E8-0ECD-D747-8D46-4F1E2668A3A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86E660C-C0A8-EE8D-C89E-3710A302DB02}"/>
              </a:ext>
            </a:extLst>
          </p:cNvPr>
          <p:cNvSpPr>
            <a:spLocks noGrp="1"/>
          </p:cNvSpPr>
          <p:nvPr>
            <p:ph type="sldNum" sz="quarter" idx="12"/>
          </p:nvPr>
        </p:nvSpPr>
        <p:spPr/>
        <p:txBody>
          <a:bodyPr/>
          <a:lstStyle/>
          <a:p>
            <a:fld id="{BFC7FFAE-EC7B-44BA-9DF1-CBE764546DDC}" type="slidenum">
              <a:rPr lang="fr-FR" smtClean="0"/>
              <a:t>‹N°›</a:t>
            </a:fld>
            <a:endParaRPr lang="fr-FR"/>
          </a:p>
        </p:txBody>
      </p:sp>
    </p:spTree>
    <p:extLst>
      <p:ext uri="{BB962C8B-B14F-4D97-AF65-F5344CB8AC3E}">
        <p14:creationId xmlns:p14="http://schemas.microsoft.com/office/powerpoint/2010/main" val="426852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8B9A22F-BC2C-E757-D5B2-272952696F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4A9AD78-38D0-5FDA-7E8E-EDB7799C26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A79D86-4714-04F1-8627-4B917DB66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20BD1-C769-4546-8DD0-7B40F0134A22}" type="datetimeFigureOut">
              <a:rPr lang="fr-FR" smtClean="0"/>
              <a:t>30/10/2024</a:t>
            </a:fld>
            <a:endParaRPr lang="fr-FR"/>
          </a:p>
        </p:txBody>
      </p:sp>
      <p:sp>
        <p:nvSpPr>
          <p:cNvPr id="5" name="Espace réservé du pied de page 4">
            <a:extLst>
              <a:ext uri="{FF2B5EF4-FFF2-40B4-BE49-F238E27FC236}">
                <a16:creationId xmlns:a16="http://schemas.microsoft.com/office/drawing/2014/main" id="{9D21A98E-A93E-2F12-084B-6EAEC6A96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8554541-C906-6173-472D-CE9B6293F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7FFAE-EC7B-44BA-9DF1-CBE764546DDC}" type="slidenum">
              <a:rPr lang="fr-FR" smtClean="0"/>
              <a:t>‹N°›</a:t>
            </a:fld>
            <a:endParaRPr lang="fr-FR"/>
          </a:p>
        </p:txBody>
      </p:sp>
    </p:spTree>
    <p:extLst>
      <p:ext uri="{BB962C8B-B14F-4D97-AF65-F5344CB8AC3E}">
        <p14:creationId xmlns:p14="http://schemas.microsoft.com/office/powerpoint/2010/main" val="1414588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a:extLst>
              <a:ext uri="{FF2B5EF4-FFF2-40B4-BE49-F238E27FC236}">
                <a16:creationId xmlns:a16="http://schemas.microsoft.com/office/drawing/2014/main" id="{EBF0C04B-D10C-C7D7-D0AD-0F5A01A4C8B5}"/>
              </a:ext>
            </a:extLst>
          </p:cNvPr>
          <p:cNvSpPr/>
          <p:nvPr/>
        </p:nvSpPr>
        <p:spPr>
          <a:xfrm>
            <a:off x="0" y="0"/>
            <a:ext cx="12192000" cy="6858000"/>
          </a:xfrm>
          <a:prstGeom prst="frame">
            <a:avLst>
              <a:gd name="adj1" fmla="val 5071"/>
            </a:avLst>
          </a:prstGeom>
          <a:solidFill>
            <a:srgbClr val="00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6" name="Image 5">
            <a:extLst>
              <a:ext uri="{FF2B5EF4-FFF2-40B4-BE49-F238E27FC236}">
                <a16:creationId xmlns:a16="http://schemas.microsoft.com/office/drawing/2014/main" id="{E26A03AE-7D9D-3F8A-F48A-567BE8F7F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84" y="251895"/>
            <a:ext cx="3386328" cy="972312"/>
          </a:xfrm>
          <a:prstGeom prst="rect">
            <a:avLst/>
          </a:prstGeom>
        </p:spPr>
      </p:pic>
      <p:sp>
        <p:nvSpPr>
          <p:cNvPr id="11" name="ZoneTexte 10">
            <a:extLst>
              <a:ext uri="{FF2B5EF4-FFF2-40B4-BE49-F238E27FC236}">
                <a16:creationId xmlns:a16="http://schemas.microsoft.com/office/drawing/2014/main" id="{CA4CABAD-A2DA-CD1F-6687-04E1265F5F65}"/>
              </a:ext>
            </a:extLst>
          </p:cNvPr>
          <p:cNvSpPr txBox="1"/>
          <p:nvPr/>
        </p:nvSpPr>
        <p:spPr>
          <a:xfrm>
            <a:off x="1928948" y="2439987"/>
            <a:ext cx="9226732" cy="1890389"/>
          </a:xfrm>
          <a:prstGeom prst="rect">
            <a:avLst/>
          </a:prstGeom>
          <a:noFill/>
        </p:spPr>
        <p:txBody>
          <a:bodyPr wrap="square">
            <a:spAutoFit/>
          </a:bodyPr>
          <a:lstStyle/>
          <a:p>
            <a:pPr>
              <a:lnSpc>
                <a:spcPct val="107000"/>
              </a:lnSpc>
              <a:spcAft>
                <a:spcPts val="800"/>
              </a:spcAft>
            </a:pPr>
            <a:r>
              <a:rPr lang="fr-FR" sz="3200" kern="100" dirty="0">
                <a:solidFill>
                  <a:srgbClr val="003399"/>
                </a:solidFill>
                <a:effectLst/>
                <a:latin typeface="Arial Rounded MT Bold" panose="020F0704030504030204" pitchFamily="34" charset="0"/>
                <a:ea typeface="Calibri" panose="020F0502020204030204" pitchFamily="34" charset="0"/>
                <a:cs typeface="Times New Roman" panose="02020603050405020304" pitchFamily="18" charset="0"/>
              </a:rPr>
              <a:t>AQUI O Thermes – innovation et attractivité thermale en Nouvelle-Aquitaine</a:t>
            </a:r>
          </a:p>
          <a:p>
            <a:pPr>
              <a:lnSpc>
                <a:spcPct val="107000"/>
              </a:lnSpc>
              <a:spcAft>
                <a:spcPts val="800"/>
              </a:spcAft>
            </a:pPr>
            <a:r>
              <a:rPr lang="fr-FR" sz="20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L’exemple de AQUAPRED – un consortium européen, dans le cadre de Interreg - Sudoe </a:t>
            </a:r>
            <a:endParaRPr lang="fr-FR" sz="1000" kern="100" dirty="0">
              <a:solidFill>
                <a:srgbClr val="00339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Texte 11">
            <a:extLst>
              <a:ext uri="{FF2B5EF4-FFF2-40B4-BE49-F238E27FC236}">
                <a16:creationId xmlns:a16="http://schemas.microsoft.com/office/drawing/2014/main" id="{7FE3D475-52E2-E267-75A6-41523F36D9D1}"/>
              </a:ext>
            </a:extLst>
          </p:cNvPr>
          <p:cNvSpPr txBox="1"/>
          <p:nvPr/>
        </p:nvSpPr>
        <p:spPr>
          <a:xfrm>
            <a:off x="8110728" y="5904411"/>
            <a:ext cx="3521746" cy="307777"/>
          </a:xfrm>
          <a:prstGeom prst="rect">
            <a:avLst/>
          </a:prstGeom>
          <a:noFill/>
        </p:spPr>
        <p:txBody>
          <a:bodyPr wrap="square" rtlCol="0">
            <a:spAutoFit/>
          </a:bodyPr>
          <a:lstStyle/>
          <a:p>
            <a:r>
              <a:rPr lang="fr-FR" sz="1400" kern="100" dirty="0">
                <a:latin typeface="Arial Rounded MT Bold" panose="020F0704030504030204" pitchFamily="34" charset="0"/>
                <a:ea typeface="Calibri" panose="020F0502020204030204" pitchFamily="34" charset="0"/>
                <a:cs typeface="Times New Roman" panose="02020603050405020304" pitchFamily="18" charset="0"/>
              </a:rPr>
              <a:t>Gréoux les Bains/7 novembre 2024</a:t>
            </a:r>
          </a:p>
        </p:txBody>
      </p:sp>
      <p:pic>
        <p:nvPicPr>
          <p:cNvPr id="2" name="Image 1">
            <a:extLst>
              <a:ext uri="{FF2B5EF4-FFF2-40B4-BE49-F238E27FC236}">
                <a16:creationId xmlns:a16="http://schemas.microsoft.com/office/drawing/2014/main" id="{19C6E82E-A25D-4389-BE56-06DE7C34AB14}"/>
              </a:ext>
            </a:extLst>
          </p:cNvPr>
          <p:cNvPicPr>
            <a:picLocks noChangeAspect="1"/>
          </p:cNvPicPr>
          <p:nvPr/>
        </p:nvPicPr>
        <p:blipFill>
          <a:blip r:embed="rId3"/>
          <a:stretch>
            <a:fillRect/>
          </a:stretch>
        </p:blipFill>
        <p:spPr>
          <a:xfrm>
            <a:off x="9332728" y="0"/>
            <a:ext cx="2859272" cy="1609483"/>
          </a:xfrm>
          <a:prstGeom prst="rect">
            <a:avLst/>
          </a:prstGeom>
        </p:spPr>
      </p:pic>
      <p:sp>
        <p:nvSpPr>
          <p:cNvPr id="5" name="ZoneTexte 4">
            <a:extLst>
              <a:ext uri="{FF2B5EF4-FFF2-40B4-BE49-F238E27FC236}">
                <a16:creationId xmlns:a16="http://schemas.microsoft.com/office/drawing/2014/main" id="{0A783529-CBFA-7455-35D9-8A5D28D3E7CB}"/>
              </a:ext>
            </a:extLst>
          </p:cNvPr>
          <p:cNvSpPr txBox="1"/>
          <p:nvPr/>
        </p:nvSpPr>
        <p:spPr>
          <a:xfrm>
            <a:off x="1077684" y="4469614"/>
            <a:ext cx="8510451" cy="885692"/>
          </a:xfrm>
          <a:prstGeom prst="rect">
            <a:avLst/>
          </a:prstGeom>
          <a:noFill/>
        </p:spPr>
        <p:txBody>
          <a:bodyPr wrap="square">
            <a:spAutoFit/>
          </a:bodyPr>
          <a:lstStyle/>
          <a:p>
            <a:pPr marL="285750" indent="-285750">
              <a:lnSpc>
                <a:spcPct val="200000"/>
              </a:lnSpc>
              <a:buFont typeface="Wingdings" panose="05000000000000000000" pitchFamily="2" charset="2"/>
              <a:buChar char="§"/>
            </a:pPr>
            <a:r>
              <a:rPr lang="fr-FR" sz="14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Présentation de AQUI O Thermes, cluster thermal de Nouvelle - Aquitaine </a:t>
            </a:r>
          </a:p>
          <a:p>
            <a:pPr marL="285750" indent="-285750">
              <a:lnSpc>
                <a:spcPct val="200000"/>
              </a:lnSpc>
              <a:buFont typeface="Wingdings" panose="05000000000000000000" pitchFamily="2" charset="2"/>
              <a:buChar char="§"/>
            </a:pPr>
            <a:r>
              <a:rPr lang="fr-FR" sz="14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AQUAPRED, un consortium européen au service de la protection de la ressource </a:t>
            </a:r>
          </a:p>
        </p:txBody>
      </p:sp>
    </p:spTree>
    <p:extLst>
      <p:ext uri="{BB962C8B-B14F-4D97-AF65-F5344CB8AC3E}">
        <p14:creationId xmlns:p14="http://schemas.microsoft.com/office/powerpoint/2010/main" val="76830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F2CA0-7F7C-CD3C-92CD-6779FD509750}"/>
            </a:ext>
          </a:extLst>
        </p:cNvPr>
        <p:cNvGrpSpPr/>
        <p:nvPr/>
      </p:nvGrpSpPr>
      <p:grpSpPr>
        <a:xfrm>
          <a:off x="0" y="0"/>
          <a:ext cx="0" cy="0"/>
          <a:chOff x="0" y="0"/>
          <a:chExt cx="0" cy="0"/>
        </a:xfrm>
      </p:grpSpPr>
      <p:sp>
        <p:nvSpPr>
          <p:cNvPr id="4" name="Cadre 3">
            <a:extLst>
              <a:ext uri="{FF2B5EF4-FFF2-40B4-BE49-F238E27FC236}">
                <a16:creationId xmlns:a16="http://schemas.microsoft.com/office/drawing/2014/main" id="{92DCA1BF-1B11-AD70-EE90-80E3A4394BDB}"/>
              </a:ext>
            </a:extLst>
          </p:cNvPr>
          <p:cNvSpPr/>
          <p:nvPr/>
        </p:nvSpPr>
        <p:spPr>
          <a:xfrm>
            <a:off x="0" y="0"/>
            <a:ext cx="12192000" cy="6858000"/>
          </a:xfrm>
          <a:prstGeom prst="frame">
            <a:avLst>
              <a:gd name="adj1" fmla="val 5071"/>
            </a:avLst>
          </a:prstGeom>
          <a:solidFill>
            <a:srgbClr val="00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3399"/>
              </a:solidFill>
            </a:endParaRPr>
          </a:p>
        </p:txBody>
      </p:sp>
      <p:pic>
        <p:nvPicPr>
          <p:cNvPr id="6" name="Image 5">
            <a:extLst>
              <a:ext uri="{FF2B5EF4-FFF2-40B4-BE49-F238E27FC236}">
                <a16:creationId xmlns:a16="http://schemas.microsoft.com/office/drawing/2014/main" id="{BCBBBBBC-431F-C1D8-26CC-97F20778C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84" y="251895"/>
            <a:ext cx="3386328" cy="972312"/>
          </a:xfrm>
          <a:prstGeom prst="rect">
            <a:avLst/>
          </a:prstGeom>
        </p:spPr>
      </p:pic>
      <p:sp>
        <p:nvSpPr>
          <p:cNvPr id="11" name="ZoneTexte 10">
            <a:extLst>
              <a:ext uri="{FF2B5EF4-FFF2-40B4-BE49-F238E27FC236}">
                <a16:creationId xmlns:a16="http://schemas.microsoft.com/office/drawing/2014/main" id="{96DA01EA-10B4-A29F-EE32-D70E4323763F}"/>
              </a:ext>
            </a:extLst>
          </p:cNvPr>
          <p:cNvSpPr txBox="1"/>
          <p:nvPr/>
        </p:nvSpPr>
        <p:spPr>
          <a:xfrm>
            <a:off x="5519713" y="449382"/>
            <a:ext cx="6100354" cy="577338"/>
          </a:xfrm>
          <a:prstGeom prst="rect">
            <a:avLst/>
          </a:prstGeom>
          <a:noFill/>
        </p:spPr>
        <p:txBody>
          <a:bodyPr wrap="square">
            <a:spAutoFit/>
          </a:bodyPr>
          <a:lstStyle/>
          <a:p>
            <a:pPr algn="r">
              <a:lnSpc>
                <a:spcPct val="107000"/>
              </a:lnSpc>
              <a:spcAft>
                <a:spcPts val="800"/>
              </a:spcAft>
            </a:pPr>
            <a:r>
              <a:rPr lang="fr-FR" sz="3200" kern="100" dirty="0">
                <a:solidFill>
                  <a:schemeClr val="accent1"/>
                </a:solidFill>
                <a:effectLst/>
                <a:latin typeface="Arial Rounded MT Bold" panose="020F0704030504030204" pitchFamily="34" charset="0"/>
                <a:ea typeface="Calibri" panose="020F0502020204030204" pitchFamily="34" charset="0"/>
                <a:cs typeface="Times New Roman" panose="02020603050405020304" pitchFamily="18" charset="0"/>
              </a:rPr>
              <a:t>AQUAPRED</a:t>
            </a:r>
          </a:p>
        </p:txBody>
      </p:sp>
      <p:sp>
        <p:nvSpPr>
          <p:cNvPr id="3" name="ZoneTexte 2">
            <a:extLst>
              <a:ext uri="{FF2B5EF4-FFF2-40B4-BE49-F238E27FC236}">
                <a16:creationId xmlns:a16="http://schemas.microsoft.com/office/drawing/2014/main" id="{115AEAA0-372D-2C2B-C6A3-6F91B029B69B}"/>
              </a:ext>
            </a:extLst>
          </p:cNvPr>
          <p:cNvSpPr txBox="1"/>
          <p:nvPr/>
        </p:nvSpPr>
        <p:spPr>
          <a:xfrm>
            <a:off x="625927" y="1305262"/>
            <a:ext cx="10940143" cy="454420"/>
          </a:xfrm>
          <a:prstGeom prst="rect">
            <a:avLst/>
          </a:prstGeom>
          <a:noFill/>
        </p:spPr>
        <p:txBody>
          <a:bodyPr wrap="square">
            <a:spAutoFit/>
          </a:bodyPr>
          <a:lstStyle/>
          <a:p>
            <a:pPr>
              <a:lnSpc>
                <a:spcPct val="150000"/>
              </a:lnSpc>
            </a:pPr>
            <a:r>
              <a:rPr lang="fr-FR" sz="1800"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Les étapes</a:t>
            </a:r>
          </a:p>
        </p:txBody>
      </p:sp>
      <p:cxnSp>
        <p:nvCxnSpPr>
          <p:cNvPr id="7" name="Connecteur droit 6">
            <a:extLst>
              <a:ext uri="{FF2B5EF4-FFF2-40B4-BE49-F238E27FC236}">
                <a16:creationId xmlns:a16="http://schemas.microsoft.com/office/drawing/2014/main" id="{BAACC262-2981-7FD0-7609-D3B1465503CC}"/>
              </a:ext>
            </a:extLst>
          </p:cNvPr>
          <p:cNvCxnSpPr>
            <a:cxnSpLocks/>
          </p:cNvCxnSpPr>
          <p:nvPr/>
        </p:nvCxnSpPr>
        <p:spPr>
          <a:xfrm>
            <a:off x="3997234" y="1026720"/>
            <a:ext cx="7602583" cy="5246"/>
          </a:xfrm>
          <a:prstGeom prst="line">
            <a:avLst/>
          </a:prstGeom>
          <a:ln w="12700">
            <a:solidFill>
              <a:srgbClr val="C16023"/>
            </a:solidFill>
          </a:ln>
        </p:spPr>
        <p:style>
          <a:lnRef idx="1">
            <a:schemeClr val="accent2"/>
          </a:lnRef>
          <a:fillRef idx="0">
            <a:schemeClr val="accent2"/>
          </a:fillRef>
          <a:effectRef idx="0">
            <a:schemeClr val="accent2"/>
          </a:effectRef>
          <a:fontRef idx="minor">
            <a:schemeClr val="tx1"/>
          </a:fontRef>
        </p:style>
      </p:cxnSp>
      <p:sp>
        <p:nvSpPr>
          <p:cNvPr id="8" name="ZoneTexte 7">
            <a:extLst>
              <a:ext uri="{FF2B5EF4-FFF2-40B4-BE49-F238E27FC236}">
                <a16:creationId xmlns:a16="http://schemas.microsoft.com/office/drawing/2014/main" id="{83AC7382-F4AD-6D0E-AFD8-CBDA9967EE7C}"/>
              </a:ext>
            </a:extLst>
          </p:cNvPr>
          <p:cNvSpPr txBox="1"/>
          <p:nvPr/>
        </p:nvSpPr>
        <p:spPr>
          <a:xfrm>
            <a:off x="625927" y="1828152"/>
            <a:ext cx="10626635" cy="4289379"/>
          </a:xfrm>
          <a:prstGeom prst="rect">
            <a:avLst/>
          </a:prstGeom>
          <a:noFill/>
        </p:spPr>
        <p:txBody>
          <a:bodyPr wrap="square">
            <a:spAutoFit/>
          </a:bodyPr>
          <a:lstStyle/>
          <a:p>
            <a:pPr marL="285750" indent="-285750" algn="just">
              <a:lnSpc>
                <a:spcPct val="115000"/>
              </a:lnSpc>
              <a:spcAft>
                <a:spcPts val="1000"/>
              </a:spcAft>
              <a:buFont typeface="Wingdings" panose="05000000000000000000" pitchFamily="2" charset="2"/>
              <a:buChar char="§"/>
            </a:pPr>
            <a:r>
              <a:rPr lang="fr-FR" sz="1400" u="sng" kern="100" dirty="0">
                <a:solidFill>
                  <a:srgbClr val="C16023"/>
                </a:solidFill>
                <a:latin typeface="Arial Rounded MT Bold" panose="020F0704030504030204" pitchFamily="34" charset="0"/>
                <a:ea typeface="Calibri" panose="020F0502020204030204" pitchFamily="34" charset="0"/>
                <a:cs typeface="Times New Roman" panose="02020603050405020304" pitchFamily="18" charset="0"/>
              </a:rPr>
              <a:t>Développement d'une stratégie commune </a:t>
            </a:r>
            <a:r>
              <a:rPr lang="fr-FR" sz="1400" dirty="0">
                <a:solidFill>
                  <a:srgbClr val="222222"/>
                </a:solidFill>
                <a:effectLst/>
                <a:latin typeface="Arial" panose="020B0604020202020204" pitchFamily="34" charset="0"/>
                <a:ea typeface="Arial" panose="020B0604020202020204" pitchFamily="34" charset="0"/>
              </a:rPr>
              <a:t>- </a:t>
            </a:r>
            <a:r>
              <a:rPr lang="fr-FR" sz="1400"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31/10/2025</a:t>
            </a:r>
            <a:r>
              <a:rPr lang="fr-FR" sz="1400" dirty="0">
                <a:solidFill>
                  <a:srgbClr val="222222"/>
                </a:solidFill>
                <a:effectLst/>
                <a:latin typeface="Arial" panose="020B0604020202020204" pitchFamily="34" charset="0"/>
                <a:ea typeface="Arial" panose="020B0604020202020204" pitchFamily="34" charset="0"/>
              </a:rPr>
              <a:t> : </a:t>
            </a:r>
            <a:r>
              <a:rPr lang="fr-FR" sz="1400" kern="100" dirty="0">
                <a:latin typeface="Arial Rounded MT Bold" panose="020F0704030504030204" pitchFamily="34" charset="0"/>
                <a:ea typeface="Calibri" panose="020F0502020204030204" pitchFamily="34" charset="0"/>
                <a:cs typeface="Times New Roman" panose="02020603050405020304" pitchFamily="18" charset="0"/>
              </a:rPr>
              <a:t>Élaboration d'une stratégie pour la gestion et le contrôle de la qualité des eaux thermales dans le territoire SUDOE, incluant l'intégration de systèmes de contrôle automatique pour surveiller en continu les paramètres critiques de l'eau, et l'établissement de protocoles d'alerte pour une réaction rapide en cas de déviation de la qualité.</a:t>
            </a:r>
          </a:p>
          <a:p>
            <a:pPr marL="285750" indent="-285750" algn="just">
              <a:lnSpc>
                <a:spcPct val="115000"/>
              </a:lnSpc>
              <a:spcAft>
                <a:spcPts val="1000"/>
              </a:spcAft>
              <a:buFont typeface="Wingdings" panose="05000000000000000000" pitchFamily="2" charset="2"/>
              <a:buChar char="§"/>
            </a:pPr>
            <a:r>
              <a:rPr lang="fr-FR" sz="1400" u="sng" kern="100" dirty="0">
                <a:solidFill>
                  <a:srgbClr val="C16023"/>
                </a:solidFill>
                <a:latin typeface="Arial Rounded MT Bold" panose="020F0704030504030204" pitchFamily="34" charset="0"/>
                <a:ea typeface="Calibri" panose="020F0502020204030204" pitchFamily="34" charset="0"/>
                <a:cs typeface="Times New Roman" panose="02020603050405020304" pitchFamily="18" charset="0"/>
              </a:rPr>
              <a:t>Déploiement du système de surveillance </a:t>
            </a:r>
            <a:r>
              <a:rPr lang="fr-FR" sz="1400" dirty="0">
                <a:solidFill>
                  <a:srgbClr val="222222"/>
                </a:solidFill>
                <a:effectLst/>
                <a:latin typeface="Arial" panose="020B0604020202020204" pitchFamily="34" charset="0"/>
                <a:ea typeface="Arial" panose="020B0604020202020204" pitchFamily="34" charset="0"/>
              </a:rPr>
              <a:t>- </a:t>
            </a:r>
            <a:r>
              <a:rPr lang="fr-FR" sz="1400"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31/12/2025</a:t>
            </a:r>
            <a:r>
              <a:rPr lang="fr-FR" sz="1400" dirty="0">
                <a:solidFill>
                  <a:srgbClr val="222222"/>
                </a:solidFill>
                <a:effectLst/>
                <a:latin typeface="Arial" panose="020B0604020202020204" pitchFamily="34" charset="0"/>
                <a:ea typeface="Arial" panose="020B0604020202020204" pitchFamily="34" charset="0"/>
              </a:rPr>
              <a:t> : </a:t>
            </a:r>
            <a:r>
              <a:rPr lang="fr-FR" sz="1400" kern="100" dirty="0">
                <a:latin typeface="Arial Rounded MT Bold" panose="020F0704030504030204" pitchFamily="34" charset="0"/>
                <a:ea typeface="Calibri" panose="020F0502020204030204" pitchFamily="34" charset="0"/>
                <a:cs typeface="Times New Roman" panose="02020603050405020304" pitchFamily="18" charset="0"/>
              </a:rPr>
              <a:t>Installation de capteurs et de dispositifs de surveillance dans des stations thermales pilotes pour capturer des données sur des paramètres tels que la température, la qualité chimique, et la turbidité de l'eau. Ces données seront utilisées pour évaluer l'efficacité du système de surveillance en temps réel.</a:t>
            </a:r>
          </a:p>
          <a:p>
            <a:pPr marL="285750" indent="-285750" algn="just">
              <a:lnSpc>
                <a:spcPct val="115000"/>
              </a:lnSpc>
              <a:spcAft>
                <a:spcPts val="1000"/>
              </a:spcAft>
              <a:buFont typeface="Wingdings" panose="05000000000000000000" pitchFamily="2" charset="2"/>
              <a:buChar char="§"/>
            </a:pPr>
            <a:r>
              <a:rPr lang="fr-FR" sz="1400" u="sng" kern="100" dirty="0">
                <a:solidFill>
                  <a:srgbClr val="C16023"/>
                </a:solidFill>
                <a:latin typeface="Arial Rounded MT Bold" panose="020F0704030504030204" pitchFamily="34" charset="0"/>
                <a:ea typeface="Calibri" panose="020F0502020204030204" pitchFamily="34" charset="0"/>
                <a:cs typeface="Times New Roman" panose="02020603050405020304" pitchFamily="18" charset="0"/>
              </a:rPr>
              <a:t>Saisie et analyse des données en temps réel </a:t>
            </a:r>
            <a:r>
              <a:rPr lang="fr-FR" sz="1400" dirty="0">
                <a:solidFill>
                  <a:srgbClr val="222222"/>
                </a:solidFill>
                <a:effectLst/>
                <a:latin typeface="Arial" panose="020B0604020202020204" pitchFamily="34" charset="0"/>
                <a:ea typeface="Arial" panose="020B0604020202020204" pitchFamily="34" charset="0"/>
              </a:rPr>
              <a:t>- </a:t>
            </a:r>
            <a:r>
              <a:rPr lang="fr-FR" sz="1400"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31/12/2026 </a:t>
            </a:r>
            <a:r>
              <a:rPr lang="fr-FR" sz="1400" dirty="0">
                <a:solidFill>
                  <a:srgbClr val="222222"/>
                </a:solidFill>
                <a:effectLst/>
                <a:latin typeface="Arial" panose="020B0604020202020204" pitchFamily="34" charset="0"/>
                <a:ea typeface="Arial" panose="020B0604020202020204" pitchFamily="34" charset="0"/>
              </a:rPr>
              <a:t>: </a:t>
            </a:r>
            <a:r>
              <a:rPr lang="fr-FR" sz="1400" kern="100" dirty="0">
                <a:latin typeface="Arial Rounded MT Bold" panose="020F0704030504030204" pitchFamily="34" charset="0"/>
                <a:ea typeface="Calibri" panose="020F0502020204030204" pitchFamily="34" charset="0"/>
                <a:cs typeface="Times New Roman" panose="02020603050405020304" pitchFamily="18" charset="0"/>
              </a:rPr>
              <a:t>Collecte et analyse de données en conditions réelles pour tester et valider le système de surveillance. L'objectif est d'évaluer l'efficacité du système à mesurer et à maintenir les standards de qualité de l'eau, et à émettre des alertes automatiques en cas de problèmes détectés.</a:t>
            </a:r>
          </a:p>
          <a:p>
            <a:pPr marL="285750" indent="-285750" algn="just">
              <a:lnSpc>
                <a:spcPct val="115000"/>
              </a:lnSpc>
              <a:spcAft>
                <a:spcPts val="1000"/>
              </a:spcAft>
              <a:buFont typeface="Wingdings" panose="05000000000000000000" pitchFamily="2" charset="2"/>
              <a:buChar char="§"/>
            </a:pPr>
            <a:r>
              <a:rPr lang="fr-FR" sz="1400" u="sng" kern="100" dirty="0">
                <a:solidFill>
                  <a:srgbClr val="C16023"/>
                </a:solidFill>
                <a:latin typeface="Arial Rounded MT Bold" panose="020F0704030504030204" pitchFamily="34" charset="0"/>
                <a:ea typeface="Calibri" panose="020F0502020204030204" pitchFamily="34" charset="0"/>
                <a:cs typeface="Times New Roman" panose="02020603050405020304" pitchFamily="18" charset="0"/>
              </a:rPr>
              <a:t>Évaluation du modèle prédictif et amélioration de sa performance </a:t>
            </a:r>
            <a:r>
              <a:rPr lang="fr-FR" sz="1400" dirty="0">
                <a:solidFill>
                  <a:srgbClr val="222222"/>
                </a:solidFill>
                <a:effectLst/>
                <a:latin typeface="Arial" panose="020B0604020202020204" pitchFamily="34" charset="0"/>
                <a:ea typeface="Arial" panose="020B0604020202020204" pitchFamily="34" charset="0"/>
              </a:rPr>
              <a:t>- </a:t>
            </a:r>
            <a:r>
              <a:rPr lang="fr-FR" sz="1400"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31/12/2026</a:t>
            </a:r>
            <a:r>
              <a:rPr lang="fr-FR" sz="1400" dirty="0">
                <a:solidFill>
                  <a:srgbClr val="222222"/>
                </a:solidFill>
                <a:effectLst/>
                <a:latin typeface="Arial" panose="020B0604020202020204" pitchFamily="34" charset="0"/>
                <a:ea typeface="Arial" panose="020B0604020202020204" pitchFamily="34" charset="0"/>
              </a:rPr>
              <a:t> : </a:t>
            </a:r>
            <a:r>
              <a:rPr lang="fr-FR" sz="1400" kern="100" dirty="0">
                <a:latin typeface="Arial Rounded MT Bold" panose="020F0704030504030204" pitchFamily="34" charset="0"/>
                <a:ea typeface="Calibri" panose="020F0502020204030204" pitchFamily="34" charset="0"/>
                <a:cs typeface="Times New Roman" panose="02020603050405020304" pitchFamily="18" charset="0"/>
              </a:rPr>
              <a:t>Validation et ajustement d'un modèle prédictif développé pour anticiper les changements de qualité de l'eau. Cette étape comprend l'optimisation du modèle en fonction des données récoltées pour améliorer sa précision et sa fiabilité.</a:t>
            </a:r>
          </a:p>
          <a:p>
            <a:pPr marL="285750" indent="-285750">
              <a:buFont typeface="Wingdings" panose="05000000000000000000" pitchFamily="2" charset="2"/>
              <a:buChar char="§"/>
            </a:pPr>
            <a:r>
              <a:rPr lang="fr-FR" sz="1400" u="sng" kern="100" dirty="0">
                <a:solidFill>
                  <a:srgbClr val="C16023"/>
                </a:solidFill>
                <a:latin typeface="Arial Rounded MT Bold" panose="020F0704030504030204" pitchFamily="34" charset="0"/>
                <a:ea typeface="Calibri" panose="020F0502020204030204" pitchFamily="34" charset="0"/>
                <a:cs typeface="Times New Roman" panose="02020603050405020304" pitchFamily="18" charset="0"/>
              </a:rPr>
              <a:t>Diffusion des résultats et des avancées </a:t>
            </a:r>
            <a:r>
              <a:rPr lang="fr-FR" sz="1400" dirty="0">
                <a:solidFill>
                  <a:srgbClr val="222222"/>
                </a:solidFill>
                <a:effectLst/>
                <a:latin typeface="Arial" panose="020B0604020202020204" pitchFamily="34" charset="0"/>
                <a:ea typeface="Arial" panose="020B0604020202020204" pitchFamily="34" charset="0"/>
              </a:rPr>
              <a:t>- </a:t>
            </a:r>
            <a:r>
              <a:rPr lang="fr-FR" sz="1400"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31/12/2026 </a:t>
            </a:r>
          </a:p>
        </p:txBody>
      </p:sp>
    </p:spTree>
    <p:extLst>
      <p:ext uri="{BB962C8B-B14F-4D97-AF65-F5344CB8AC3E}">
        <p14:creationId xmlns:p14="http://schemas.microsoft.com/office/powerpoint/2010/main" val="134204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4CD37-12BB-DBAB-B678-60482AA940FB}"/>
            </a:ext>
          </a:extLst>
        </p:cNvPr>
        <p:cNvGrpSpPr/>
        <p:nvPr/>
      </p:nvGrpSpPr>
      <p:grpSpPr>
        <a:xfrm>
          <a:off x="0" y="0"/>
          <a:ext cx="0" cy="0"/>
          <a:chOff x="0" y="0"/>
          <a:chExt cx="0" cy="0"/>
        </a:xfrm>
      </p:grpSpPr>
      <p:sp>
        <p:nvSpPr>
          <p:cNvPr id="4" name="Cadre 3">
            <a:extLst>
              <a:ext uri="{FF2B5EF4-FFF2-40B4-BE49-F238E27FC236}">
                <a16:creationId xmlns:a16="http://schemas.microsoft.com/office/drawing/2014/main" id="{4DEE14CD-494F-D2A3-5F75-78DF2618AFDA}"/>
              </a:ext>
            </a:extLst>
          </p:cNvPr>
          <p:cNvSpPr/>
          <p:nvPr/>
        </p:nvSpPr>
        <p:spPr>
          <a:xfrm>
            <a:off x="0" y="0"/>
            <a:ext cx="12192000" cy="6858000"/>
          </a:xfrm>
          <a:prstGeom prst="frame">
            <a:avLst>
              <a:gd name="adj1" fmla="val 5071"/>
            </a:avLst>
          </a:prstGeom>
          <a:solidFill>
            <a:srgbClr val="00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3399"/>
              </a:solidFill>
            </a:endParaRPr>
          </a:p>
        </p:txBody>
      </p:sp>
      <p:pic>
        <p:nvPicPr>
          <p:cNvPr id="6" name="Image 5">
            <a:extLst>
              <a:ext uri="{FF2B5EF4-FFF2-40B4-BE49-F238E27FC236}">
                <a16:creationId xmlns:a16="http://schemas.microsoft.com/office/drawing/2014/main" id="{5A1218A3-3A8D-58A8-23F3-B0538B7BB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84" y="251895"/>
            <a:ext cx="3386328" cy="972312"/>
          </a:xfrm>
          <a:prstGeom prst="rect">
            <a:avLst/>
          </a:prstGeom>
        </p:spPr>
      </p:pic>
      <p:sp>
        <p:nvSpPr>
          <p:cNvPr id="11" name="ZoneTexte 10">
            <a:extLst>
              <a:ext uri="{FF2B5EF4-FFF2-40B4-BE49-F238E27FC236}">
                <a16:creationId xmlns:a16="http://schemas.microsoft.com/office/drawing/2014/main" id="{19D8CC3A-6BC1-B58B-415C-3F4A6386C179}"/>
              </a:ext>
            </a:extLst>
          </p:cNvPr>
          <p:cNvSpPr txBox="1"/>
          <p:nvPr/>
        </p:nvSpPr>
        <p:spPr>
          <a:xfrm>
            <a:off x="5519713" y="449382"/>
            <a:ext cx="6100354" cy="577338"/>
          </a:xfrm>
          <a:prstGeom prst="rect">
            <a:avLst/>
          </a:prstGeom>
          <a:noFill/>
        </p:spPr>
        <p:txBody>
          <a:bodyPr wrap="square">
            <a:spAutoFit/>
          </a:bodyPr>
          <a:lstStyle/>
          <a:p>
            <a:pPr algn="r">
              <a:lnSpc>
                <a:spcPct val="107000"/>
              </a:lnSpc>
              <a:spcAft>
                <a:spcPts val="800"/>
              </a:spcAft>
            </a:pPr>
            <a:r>
              <a:rPr lang="fr-FR" sz="3200" kern="100" dirty="0">
                <a:solidFill>
                  <a:schemeClr val="accent1"/>
                </a:solidFill>
                <a:effectLst/>
                <a:latin typeface="Arial Rounded MT Bold" panose="020F0704030504030204" pitchFamily="34" charset="0"/>
                <a:ea typeface="Calibri" panose="020F0502020204030204" pitchFamily="34" charset="0"/>
                <a:cs typeface="Times New Roman" panose="02020603050405020304" pitchFamily="18" charset="0"/>
              </a:rPr>
              <a:t>AQUAPRED</a:t>
            </a:r>
          </a:p>
        </p:txBody>
      </p:sp>
      <p:sp>
        <p:nvSpPr>
          <p:cNvPr id="3" name="ZoneTexte 2">
            <a:extLst>
              <a:ext uri="{FF2B5EF4-FFF2-40B4-BE49-F238E27FC236}">
                <a16:creationId xmlns:a16="http://schemas.microsoft.com/office/drawing/2014/main" id="{71BB973F-F5A8-8231-AF29-C3CD3CE88A84}"/>
              </a:ext>
            </a:extLst>
          </p:cNvPr>
          <p:cNvSpPr txBox="1"/>
          <p:nvPr/>
        </p:nvSpPr>
        <p:spPr>
          <a:xfrm>
            <a:off x="659673" y="1604058"/>
            <a:ext cx="10940143" cy="694101"/>
          </a:xfrm>
          <a:prstGeom prst="rect">
            <a:avLst/>
          </a:prstGeom>
          <a:noFill/>
        </p:spPr>
        <p:txBody>
          <a:bodyPr wrap="square">
            <a:spAutoFit/>
          </a:bodyPr>
          <a:lstStyle/>
          <a:p>
            <a:pPr>
              <a:lnSpc>
                <a:spcPct val="150000"/>
              </a:lnSpc>
            </a:pPr>
            <a:r>
              <a:rPr lang="fr-FR" sz="1800"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Concrètement</a:t>
            </a:r>
          </a:p>
          <a:p>
            <a:pPr marL="171450" indent="-171450">
              <a:lnSpc>
                <a:spcPct val="150000"/>
              </a:lnSpc>
              <a:buClr>
                <a:schemeClr val="accent2"/>
              </a:buClr>
              <a:buFont typeface="Wingdings" panose="05000000000000000000" pitchFamily="2" charset="2"/>
              <a:buChar char="§"/>
            </a:pP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Connecteur droit 6">
            <a:extLst>
              <a:ext uri="{FF2B5EF4-FFF2-40B4-BE49-F238E27FC236}">
                <a16:creationId xmlns:a16="http://schemas.microsoft.com/office/drawing/2014/main" id="{C568DF59-2D95-5047-60AF-9FE522050E29}"/>
              </a:ext>
            </a:extLst>
          </p:cNvPr>
          <p:cNvCxnSpPr>
            <a:cxnSpLocks/>
          </p:cNvCxnSpPr>
          <p:nvPr/>
        </p:nvCxnSpPr>
        <p:spPr>
          <a:xfrm>
            <a:off x="3997234" y="1026720"/>
            <a:ext cx="7602583" cy="5246"/>
          </a:xfrm>
          <a:prstGeom prst="line">
            <a:avLst/>
          </a:prstGeom>
          <a:ln w="12700">
            <a:solidFill>
              <a:srgbClr val="C16023"/>
            </a:solidFill>
          </a:ln>
        </p:spPr>
        <p:style>
          <a:lnRef idx="1">
            <a:schemeClr val="accent2"/>
          </a:lnRef>
          <a:fillRef idx="0">
            <a:schemeClr val="accent2"/>
          </a:fillRef>
          <a:effectRef idx="0">
            <a:schemeClr val="accent2"/>
          </a:effectRef>
          <a:fontRef idx="minor">
            <a:schemeClr val="tx1"/>
          </a:fontRef>
        </p:style>
      </p:cxnSp>
      <p:sp>
        <p:nvSpPr>
          <p:cNvPr id="5" name="ZoneTexte 4">
            <a:extLst>
              <a:ext uri="{FF2B5EF4-FFF2-40B4-BE49-F238E27FC236}">
                <a16:creationId xmlns:a16="http://schemas.microsoft.com/office/drawing/2014/main" id="{E32E4B5C-8629-8625-F83F-C1E0E95F81AE}"/>
              </a:ext>
            </a:extLst>
          </p:cNvPr>
          <p:cNvSpPr txBox="1"/>
          <p:nvPr/>
        </p:nvSpPr>
        <p:spPr>
          <a:xfrm>
            <a:off x="3050177" y="2335230"/>
            <a:ext cx="6100354" cy="2200602"/>
          </a:xfrm>
          <a:prstGeom prst="rect">
            <a:avLst/>
          </a:prstGeom>
          <a:noFill/>
        </p:spPr>
        <p:txBody>
          <a:bodyPr wrap="square">
            <a:spAutoFit/>
          </a:bodyPr>
          <a:lstStyle/>
          <a:p>
            <a:pPr algn="l"/>
            <a:endParaRPr lang="fr-FR" sz="1100" b="0" i="0" u="none" strike="noStrike" baseline="0" dirty="0">
              <a:solidFill>
                <a:srgbClr val="000000"/>
              </a:solidFill>
              <a:latin typeface="Calibri" panose="020F0502020204030204" pitchFamily="34" charset="0"/>
            </a:endParaRPr>
          </a:p>
          <a:p>
            <a:pPr marR="10000" algn="just"/>
            <a:r>
              <a:rPr lang="fr-FR" sz="1800" b="0" i="0" u="none" strike="noStrike" baseline="0" dirty="0">
                <a:latin typeface="Calibri" panose="020F0502020204030204" pitchFamily="34" charset="0"/>
              </a:rPr>
              <a:t>AQUAPREDisamulti-territorial,multidisciplinary,andinterdisciplinaryprojectofphysics,medicine,pharmacy,chemistry,biology,andcomputersciencefocusedonthemonitoringandcontrolofthermal/mineral-medicinalwaterinthermalspasandthepredictionofcontaminantsbasedonthedigitalizationofdata,inreal-time,ofthefundamentalparametersofmineral-medicinalwater)</a:t>
            </a:r>
            <a:endParaRPr lang="fr-FR" dirty="0"/>
          </a:p>
        </p:txBody>
      </p:sp>
      <p:sp>
        <p:nvSpPr>
          <p:cNvPr id="9" name="ZoneTexte 8">
            <a:extLst>
              <a:ext uri="{FF2B5EF4-FFF2-40B4-BE49-F238E27FC236}">
                <a16:creationId xmlns:a16="http://schemas.microsoft.com/office/drawing/2014/main" id="{1920F4DE-BA29-CE32-DDC9-2A7362005A8E}"/>
              </a:ext>
            </a:extLst>
          </p:cNvPr>
          <p:cNvSpPr txBox="1"/>
          <p:nvPr/>
        </p:nvSpPr>
        <p:spPr>
          <a:xfrm>
            <a:off x="7507877" y="1506174"/>
            <a:ext cx="3285308" cy="454420"/>
          </a:xfrm>
          <a:prstGeom prst="rect">
            <a:avLst/>
          </a:prstGeom>
          <a:noFill/>
        </p:spPr>
        <p:txBody>
          <a:bodyPr wrap="square">
            <a:spAutoFit/>
          </a:bodyPr>
          <a:lstStyle/>
          <a:p>
            <a:pPr algn="ctr">
              <a:lnSpc>
                <a:spcPct val="150000"/>
              </a:lnSpc>
            </a:pPr>
            <a:r>
              <a:rPr lang="fr-FR" sz="1800" kern="100" dirty="0">
                <a:solidFill>
                  <a:srgbClr val="FF0000"/>
                </a:solidFill>
                <a:highlight>
                  <a:srgbClr val="FFFF00"/>
                </a:highlight>
                <a:latin typeface="Arial Rounded MT Bold" panose="020F0704030504030204" pitchFamily="34" charset="0"/>
                <a:ea typeface="Calibri" panose="020F0502020204030204" pitchFamily="34" charset="0"/>
                <a:cs typeface="Times New Roman" panose="02020603050405020304" pitchFamily="18" charset="0"/>
              </a:rPr>
              <a:t>A compléter Sébastien</a:t>
            </a:r>
            <a:endParaRPr lang="fr-FR" altLang="fr-FR" kern="100" dirty="0">
              <a:solidFill>
                <a:srgbClr val="FF0000"/>
              </a:solidFill>
              <a:highlight>
                <a:srgbClr val="FFFF00"/>
              </a:highligh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194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0F755-84DF-5DEC-5F71-54E3D3C5ECD0}"/>
            </a:ext>
          </a:extLst>
        </p:cNvPr>
        <p:cNvGrpSpPr/>
        <p:nvPr/>
      </p:nvGrpSpPr>
      <p:grpSpPr>
        <a:xfrm>
          <a:off x="0" y="0"/>
          <a:ext cx="0" cy="0"/>
          <a:chOff x="0" y="0"/>
          <a:chExt cx="0" cy="0"/>
        </a:xfrm>
      </p:grpSpPr>
      <p:sp>
        <p:nvSpPr>
          <p:cNvPr id="4" name="Cadre 3">
            <a:extLst>
              <a:ext uri="{FF2B5EF4-FFF2-40B4-BE49-F238E27FC236}">
                <a16:creationId xmlns:a16="http://schemas.microsoft.com/office/drawing/2014/main" id="{A967DBAC-DC5C-ED94-1202-1F996B3C5BE7}"/>
              </a:ext>
            </a:extLst>
          </p:cNvPr>
          <p:cNvSpPr/>
          <p:nvPr/>
        </p:nvSpPr>
        <p:spPr>
          <a:xfrm>
            <a:off x="0" y="0"/>
            <a:ext cx="12192000" cy="6858000"/>
          </a:xfrm>
          <a:prstGeom prst="frame">
            <a:avLst>
              <a:gd name="adj1" fmla="val 5071"/>
            </a:avLst>
          </a:prstGeom>
          <a:solidFill>
            <a:srgbClr val="00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3399"/>
              </a:solidFill>
            </a:endParaRPr>
          </a:p>
        </p:txBody>
      </p:sp>
      <p:pic>
        <p:nvPicPr>
          <p:cNvPr id="6" name="Image 5">
            <a:extLst>
              <a:ext uri="{FF2B5EF4-FFF2-40B4-BE49-F238E27FC236}">
                <a16:creationId xmlns:a16="http://schemas.microsoft.com/office/drawing/2014/main" id="{9086F9B8-01AF-7593-070E-4EAEAF752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84" y="251895"/>
            <a:ext cx="3386328" cy="972312"/>
          </a:xfrm>
          <a:prstGeom prst="rect">
            <a:avLst/>
          </a:prstGeom>
        </p:spPr>
      </p:pic>
      <p:sp>
        <p:nvSpPr>
          <p:cNvPr id="11" name="ZoneTexte 10">
            <a:extLst>
              <a:ext uri="{FF2B5EF4-FFF2-40B4-BE49-F238E27FC236}">
                <a16:creationId xmlns:a16="http://schemas.microsoft.com/office/drawing/2014/main" id="{45CAEF19-EBBE-AB76-1085-B0C0D9F305F5}"/>
              </a:ext>
            </a:extLst>
          </p:cNvPr>
          <p:cNvSpPr txBox="1"/>
          <p:nvPr/>
        </p:nvSpPr>
        <p:spPr>
          <a:xfrm>
            <a:off x="5519713" y="449382"/>
            <a:ext cx="6100354" cy="577338"/>
          </a:xfrm>
          <a:prstGeom prst="rect">
            <a:avLst/>
          </a:prstGeom>
          <a:noFill/>
        </p:spPr>
        <p:txBody>
          <a:bodyPr wrap="square">
            <a:spAutoFit/>
          </a:bodyPr>
          <a:lstStyle/>
          <a:p>
            <a:pPr algn="r">
              <a:lnSpc>
                <a:spcPct val="107000"/>
              </a:lnSpc>
              <a:spcAft>
                <a:spcPts val="800"/>
              </a:spcAft>
            </a:pPr>
            <a:r>
              <a:rPr lang="fr-FR" sz="3200" kern="100" dirty="0">
                <a:solidFill>
                  <a:schemeClr val="accent1"/>
                </a:solidFill>
                <a:effectLst/>
                <a:latin typeface="Arial Rounded MT Bold" panose="020F0704030504030204" pitchFamily="34" charset="0"/>
                <a:ea typeface="Calibri" panose="020F0502020204030204" pitchFamily="34" charset="0"/>
                <a:cs typeface="Times New Roman" panose="02020603050405020304" pitchFamily="18" charset="0"/>
              </a:rPr>
              <a:t>AQUAPRED</a:t>
            </a:r>
          </a:p>
        </p:txBody>
      </p:sp>
      <p:sp>
        <p:nvSpPr>
          <p:cNvPr id="3" name="ZoneTexte 2">
            <a:extLst>
              <a:ext uri="{FF2B5EF4-FFF2-40B4-BE49-F238E27FC236}">
                <a16:creationId xmlns:a16="http://schemas.microsoft.com/office/drawing/2014/main" id="{92CF1CE4-AD0F-6F86-07B3-B49FA09A9516}"/>
              </a:ext>
            </a:extLst>
          </p:cNvPr>
          <p:cNvSpPr txBox="1"/>
          <p:nvPr/>
        </p:nvSpPr>
        <p:spPr>
          <a:xfrm>
            <a:off x="659673" y="1604058"/>
            <a:ext cx="10940143" cy="3187091"/>
          </a:xfrm>
          <a:prstGeom prst="rect">
            <a:avLst/>
          </a:prstGeom>
          <a:noFill/>
        </p:spPr>
        <p:txBody>
          <a:bodyPr wrap="square">
            <a:spAutoFit/>
          </a:bodyPr>
          <a:lstStyle/>
          <a:p>
            <a:pPr>
              <a:lnSpc>
                <a:spcPct val="150000"/>
              </a:lnSpc>
            </a:pPr>
            <a:r>
              <a:rPr lang="fr-FR" sz="1800"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Intérêt de développer des partenariats européens</a:t>
            </a:r>
          </a:p>
          <a:p>
            <a:pPr>
              <a:lnSpc>
                <a:spcPct val="150000"/>
              </a:lnSpc>
            </a:pPr>
            <a:endParaRPr lang="fr-FR"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
            </a:pPr>
            <a:r>
              <a:rPr lang="fr-FR" sz="18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Compléter ses connaissances</a:t>
            </a:r>
          </a:p>
          <a:p>
            <a:pPr marL="285750" indent="-285750">
              <a:lnSpc>
                <a:spcPct val="150000"/>
              </a:lnSpc>
              <a:buFont typeface="Wingdings" panose="05000000000000000000" pitchFamily="2" charset="2"/>
              <a:buChar char="§"/>
            </a:pPr>
            <a:r>
              <a:rPr lang="fr-FR"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S’ouvrit à de nouvelles méthodes de travail</a:t>
            </a:r>
          </a:p>
          <a:p>
            <a:pPr marL="285750" indent="-285750">
              <a:lnSpc>
                <a:spcPct val="150000"/>
              </a:lnSpc>
              <a:buFont typeface="Wingdings" panose="05000000000000000000" pitchFamily="2" charset="2"/>
              <a:buChar char="§"/>
            </a:pPr>
            <a:r>
              <a:rPr lang="fr-FR" sz="18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Des budgets européens</a:t>
            </a:r>
          </a:p>
          <a:p>
            <a:pPr marL="285750" indent="-285750">
              <a:lnSpc>
                <a:spcPct val="150000"/>
              </a:lnSpc>
              <a:buFont typeface="Wingdings" panose="05000000000000000000" pitchFamily="2" charset="2"/>
              <a:buChar char="§"/>
            </a:pPr>
            <a:endParaRPr lang="fr-FR" sz="18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
            </a:pPr>
            <a:r>
              <a:rPr lang="fr-FR" kern="100" dirty="0">
                <a:solidFill>
                  <a:srgbClr val="C16023"/>
                </a:solidFill>
                <a:latin typeface="Arial Rounded MT Bold" panose="020F0704030504030204" pitchFamily="34" charset="0"/>
                <a:ea typeface="Calibri" panose="020F0502020204030204" pitchFamily="34" charset="0"/>
                <a:cs typeface="Times New Roman" panose="02020603050405020304" pitchFamily="18" charset="0"/>
              </a:rPr>
              <a:t>Positionner le thermalisme, comme une filière innovante, ouverte vers le monde et vers l’avenir</a:t>
            </a:r>
            <a:endParaRPr lang="fr-FR" sz="1800" kern="100" dirty="0">
              <a:solidFill>
                <a:srgbClr val="C16023"/>
              </a:solidFill>
              <a:latin typeface="Arial Rounded MT Bold" panose="020F0704030504030204" pitchFamily="34" charset="0"/>
              <a:ea typeface="Calibri" panose="020F0502020204030204" pitchFamily="34" charset="0"/>
              <a:cs typeface="Times New Roman" panose="02020603050405020304" pitchFamily="18" charset="0"/>
            </a:endParaRPr>
          </a:p>
          <a:p>
            <a:pPr marL="171450" indent="-171450">
              <a:lnSpc>
                <a:spcPct val="150000"/>
              </a:lnSpc>
              <a:buClr>
                <a:schemeClr val="accent2"/>
              </a:buClr>
              <a:buFont typeface="Wingdings" panose="05000000000000000000" pitchFamily="2" charset="2"/>
              <a:buChar char="§"/>
            </a:pP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Connecteur droit 6">
            <a:extLst>
              <a:ext uri="{FF2B5EF4-FFF2-40B4-BE49-F238E27FC236}">
                <a16:creationId xmlns:a16="http://schemas.microsoft.com/office/drawing/2014/main" id="{CF6EB716-5BC9-1927-5F2D-18BEED7E300B}"/>
              </a:ext>
            </a:extLst>
          </p:cNvPr>
          <p:cNvCxnSpPr>
            <a:cxnSpLocks/>
          </p:cNvCxnSpPr>
          <p:nvPr/>
        </p:nvCxnSpPr>
        <p:spPr>
          <a:xfrm>
            <a:off x="3997234" y="1026720"/>
            <a:ext cx="7602583" cy="5246"/>
          </a:xfrm>
          <a:prstGeom prst="line">
            <a:avLst/>
          </a:prstGeom>
          <a:ln w="12700">
            <a:solidFill>
              <a:srgbClr val="C16023"/>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5498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a:extLst>
              <a:ext uri="{FF2B5EF4-FFF2-40B4-BE49-F238E27FC236}">
                <a16:creationId xmlns:a16="http://schemas.microsoft.com/office/drawing/2014/main" id="{EBF0C04B-D10C-C7D7-D0AD-0F5A01A4C8B5}"/>
              </a:ext>
            </a:extLst>
          </p:cNvPr>
          <p:cNvSpPr/>
          <p:nvPr/>
        </p:nvSpPr>
        <p:spPr>
          <a:xfrm>
            <a:off x="0" y="0"/>
            <a:ext cx="12192000" cy="6858000"/>
          </a:xfrm>
          <a:prstGeom prst="frame">
            <a:avLst>
              <a:gd name="adj1" fmla="val 5071"/>
            </a:avLst>
          </a:prstGeom>
          <a:solidFill>
            <a:srgbClr val="00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6" name="Image 5">
            <a:extLst>
              <a:ext uri="{FF2B5EF4-FFF2-40B4-BE49-F238E27FC236}">
                <a16:creationId xmlns:a16="http://schemas.microsoft.com/office/drawing/2014/main" id="{E26A03AE-7D9D-3F8A-F48A-567BE8F7F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84" y="251895"/>
            <a:ext cx="3386328" cy="972312"/>
          </a:xfrm>
          <a:prstGeom prst="rect">
            <a:avLst/>
          </a:prstGeom>
        </p:spPr>
      </p:pic>
      <p:sp>
        <p:nvSpPr>
          <p:cNvPr id="8" name="ZoneTexte 7">
            <a:extLst>
              <a:ext uri="{FF2B5EF4-FFF2-40B4-BE49-F238E27FC236}">
                <a16:creationId xmlns:a16="http://schemas.microsoft.com/office/drawing/2014/main" id="{05604E04-186D-DBBC-848F-13F62B4B3B24}"/>
              </a:ext>
            </a:extLst>
          </p:cNvPr>
          <p:cNvSpPr txBox="1"/>
          <p:nvPr/>
        </p:nvSpPr>
        <p:spPr>
          <a:xfrm>
            <a:off x="1346837" y="4997075"/>
            <a:ext cx="9823268" cy="1152880"/>
          </a:xfrm>
          <a:prstGeom prst="rect">
            <a:avLst/>
          </a:prstGeom>
          <a:noFill/>
          <a:ln>
            <a:noFill/>
          </a:ln>
        </p:spPr>
        <p:txBody>
          <a:bodyPr wrap="square">
            <a:spAutoFit/>
          </a:bodyPr>
          <a:lstStyle/>
          <a:p>
            <a:pPr fontAlgn="base">
              <a:lnSpc>
                <a:spcPct val="150000"/>
              </a:lnSpc>
              <a:spcBef>
                <a:spcPct val="0"/>
              </a:spcBef>
            </a:pPr>
            <a:r>
              <a:rPr lang="fr-FR" sz="16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A propos : Soutenu par le programme Interreg – Sudoe, AQUAPRED est un réseau d’acteurs français, espagnol et portugais, travaillant à la création d’un outil d’IA au service de la qualité et du contrôle des eaux thermales en temps réel.</a:t>
            </a:r>
          </a:p>
        </p:txBody>
      </p:sp>
      <p:sp>
        <p:nvSpPr>
          <p:cNvPr id="9" name="Rectangle 1">
            <a:extLst>
              <a:ext uri="{FF2B5EF4-FFF2-40B4-BE49-F238E27FC236}">
                <a16:creationId xmlns:a16="http://schemas.microsoft.com/office/drawing/2014/main" id="{A540348B-91D8-BE72-E14F-AADC052E5330}"/>
              </a:ext>
            </a:extLst>
          </p:cNvPr>
          <p:cNvSpPr>
            <a:spLocks noChangeArrowheads="1"/>
          </p:cNvSpPr>
          <p:nvPr/>
        </p:nvSpPr>
        <p:spPr bwMode="auto">
          <a:xfrm>
            <a:off x="1346837" y="3337066"/>
            <a:ext cx="9823267" cy="11528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pPr>
            <a:r>
              <a:rPr lang="es-ES_tradnl" altLang="fr-FR" sz="16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Propuesta: Apoyado por el programa Interreg - Sudoe, AQUAPRED es una red de actores franceses, españoles y portugueses que trabajan en la creación de una herramienta de Inteligencia Artificial para monitorizar la calidad y el control de las aguas termales en tiempo real.</a:t>
            </a:r>
          </a:p>
        </p:txBody>
      </p:sp>
      <p:sp>
        <p:nvSpPr>
          <p:cNvPr id="11" name="ZoneTexte 10">
            <a:extLst>
              <a:ext uri="{FF2B5EF4-FFF2-40B4-BE49-F238E27FC236}">
                <a16:creationId xmlns:a16="http://schemas.microsoft.com/office/drawing/2014/main" id="{A825B9F2-6E62-A980-AEAC-D1CB0D887907}"/>
              </a:ext>
            </a:extLst>
          </p:cNvPr>
          <p:cNvSpPr txBox="1"/>
          <p:nvPr/>
        </p:nvSpPr>
        <p:spPr>
          <a:xfrm>
            <a:off x="1184366" y="1507266"/>
            <a:ext cx="9823267" cy="1152880"/>
          </a:xfrm>
          <a:prstGeom prst="rect">
            <a:avLst/>
          </a:prstGeom>
          <a:noFill/>
          <a:ln>
            <a:noFill/>
          </a:ln>
        </p:spPr>
        <p:txBody>
          <a:bodyPr wrap="square">
            <a:spAutoFit/>
          </a:bodyPr>
          <a:lstStyle/>
          <a:p>
            <a:pPr marR="0" lvl="0" indent="0" fontAlgn="base">
              <a:lnSpc>
                <a:spcPct val="150000"/>
              </a:lnSpc>
              <a:spcBef>
                <a:spcPct val="0"/>
              </a:spcBef>
              <a:buClrTx/>
              <a:buSzTx/>
              <a:buFontTx/>
              <a:buNone/>
              <a:tabLst/>
            </a:pPr>
            <a:r>
              <a:rPr lang="fr-FR" altLang="fr-FR" sz="16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Proposta: Apoiado pelo programa Interreg - Sudoe, o AQUAPRED é uma rede de atores franceses, espanhóis e portugueses que trabalham na criação de uma ferramenta de Inteligência </a:t>
            </a:r>
            <a:r>
              <a:rPr lang="fr-FR" altLang="fr-FR" sz="1600" kern="100" dirty="0" err="1">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Artificial</a:t>
            </a:r>
            <a:r>
              <a:rPr lang="fr-FR" altLang="fr-FR" sz="16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 para </a:t>
            </a:r>
            <a:r>
              <a:rPr lang="fr-FR" altLang="fr-FR" sz="1600" kern="100" dirty="0" err="1">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monitorizar</a:t>
            </a:r>
            <a:r>
              <a:rPr lang="fr-FR" altLang="fr-FR" sz="16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 a </a:t>
            </a:r>
            <a:r>
              <a:rPr lang="fr-FR" altLang="fr-FR" sz="1600" kern="100" dirty="0" err="1">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qualidade</a:t>
            </a:r>
            <a:r>
              <a:rPr lang="fr-FR" altLang="fr-FR" sz="16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 e o </a:t>
            </a:r>
            <a:r>
              <a:rPr lang="fr-FR" altLang="fr-FR" sz="1600" kern="100" dirty="0" err="1">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controlo</a:t>
            </a:r>
            <a:r>
              <a:rPr lang="fr-FR" altLang="fr-FR" sz="16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 </a:t>
            </a:r>
            <a:r>
              <a:rPr lang="fr-FR" altLang="fr-FR" sz="1600" kern="100" dirty="0" err="1">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das</a:t>
            </a:r>
            <a:r>
              <a:rPr lang="fr-FR" altLang="fr-FR" sz="16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 </a:t>
            </a:r>
            <a:r>
              <a:rPr lang="fr-FR" altLang="fr-FR" sz="1600" kern="100" dirty="0" err="1">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águas</a:t>
            </a:r>
            <a:r>
              <a:rPr lang="fr-FR" altLang="fr-FR" sz="16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 </a:t>
            </a:r>
            <a:r>
              <a:rPr lang="fr-FR" altLang="fr-FR" sz="1600" kern="100" dirty="0" err="1">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termais</a:t>
            </a:r>
            <a:r>
              <a:rPr lang="fr-FR" altLang="fr-FR" sz="16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 </a:t>
            </a:r>
            <a:r>
              <a:rPr lang="fr-FR" altLang="fr-FR" sz="1600" kern="100" dirty="0" err="1">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em</a:t>
            </a:r>
            <a:r>
              <a:rPr lang="fr-FR" altLang="fr-FR" sz="1600"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 tempo real.</a:t>
            </a:r>
          </a:p>
        </p:txBody>
      </p:sp>
      <p:sp>
        <p:nvSpPr>
          <p:cNvPr id="12" name="Étoile : 4 branches 11">
            <a:extLst>
              <a:ext uri="{FF2B5EF4-FFF2-40B4-BE49-F238E27FC236}">
                <a16:creationId xmlns:a16="http://schemas.microsoft.com/office/drawing/2014/main" id="{137A01C7-8038-12C9-B518-4E5E10EAFFE8}"/>
              </a:ext>
            </a:extLst>
          </p:cNvPr>
          <p:cNvSpPr/>
          <p:nvPr/>
        </p:nvSpPr>
        <p:spPr>
          <a:xfrm>
            <a:off x="5924752" y="2817067"/>
            <a:ext cx="171248" cy="130850"/>
          </a:xfrm>
          <a:prstGeom prst="star4">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Étoile : 4 branches 12">
            <a:extLst>
              <a:ext uri="{FF2B5EF4-FFF2-40B4-BE49-F238E27FC236}">
                <a16:creationId xmlns:a16="http://schemas.microsoft.com/office/drawing/2014/main" id="{76C703A9-F7EB-36B5-E21C-B3D0F1261E44}"/>
              </a:ext>
            </a:extLst>
          </p:cNvPr>
          <p:cNvSpPr/>
          <p:nvPr/>
        </p:nvSpPr>
        <p:spPr>
          <a:xfrm>
            <a:off x="5942949" y="4610754"/>
            <a:ext cx="153051" cy="185361"/>
          </a:xfrm>
          <a:prstGeom prst="star4">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82EED7E5-6A1B-5DF4-04FB-6780490192E3}"/>
              </a:ext>
            </a:extLst>
          </p:cNvPr>
          <p:cNvPicPr>
            <a:picLocks noChangeAspect="1"/>
          </p:cNvPicPr>
          <p:nvPr/>
        </p:nvPicPr>
        <p:blipFill>
          <a:blip r:embed="rId3"/>
          <a:stretch>
            <a:fillRect/>
          </a:stretch>
        </p:blipFill>
        <p:spPr>
          <a:xfrm>
            <a:off x="10820500" y="142793"/>
            <a:ext cx="1240328" cy="1231754"/>
          </a:xfrm>
          <a:prstGeom prst="rect">
            <a:avLst/>
          </a:prstGeom>
        </p:spPr>
      </p:pic>
    </p:spTree>
    <p:extLst>
      <p:ext uri="{BB962C8B-B14F-4D97-AF65-F5344CB8AC3E}">
        <p14:creationId xmlns:p14="http://schemas.microsoft.com/office/powerpoint/2010/main" val="2681289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a:extLst>
              <a:ext uri="{FF2B5EF4-FFF2-40B4-BE49-F238E27FC236}">
                <a16:creationId xmlns:a16="http://schemas.microsoft.com/office/drawing/2014/main" id="{EBF0C04B-D10C-C7D7-D0AD-0F5A01A4C8B5}"/>
              </a:ext>
            </a:extLst>
          </p:cNvPr>
          <p:cNvSpPr/>
          <p:nvPr/>
        </p:nvSpPr>
        <p:spPr>
          <a:xfrm>
            <a:off x="0" y="0"/>
            <a:ext cx="12192000" cy="6858000"/>
          </a:xfrm>
          <a:prstGeom prst="frame">
            <a:avLst>
              <a:gd name="adj1" fmla="val 5071"/>
            </a:avLst>
          </a:prstGeom>
          <a:solidFill>
            <a:srgbClr val="00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3399"/>
              </a:solidFill>
            </a:endParaRPr>
          </a:p>
        </p:txBody>
      </p:sp>
      <p:pic>
        <p:nvPicPr>
          <p:cNvPr id="6" name="Image 5">
            <a:extLst>
              <a:ext uri="{FF2B5EF4-FFF2-40B4-BE49-F238E27FC236}">
                <a16:creationId xmlns:a16="http://schemas.microsoft.com/office/drawing/2014/main" id="{E26A03AE-7D9D-3F8A-F48A-567BE8F7F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84" y="251895"/>
            <a:ext cx="3386328" cy="972312"/>
          </a:xfrm>
          <a:prstGeom prst="rect">
            <a:avLst/>
          </a:prstGeom>
        </p:spPr>
      </p:pic>
      <p:sp>
        <p:nvSpPr>
          <p:cNvPr id="11" name="ZoneTexte 10">
            <a:extLst>
              <a:ext uri="{FF2B5EF4-FFF2-40B4-BE49-F238E27FC236}">
                <a16:creationId xmlns:a16="http://schemas.microsoft.com/office/drawing/2014/main" id="{CA4CABAD-A2DA-CD1F-6687-04E1265F5F65}"/>
              </a:ext>
            </a:extLst>
          </p:cNvPr>
          <p:cNvSpPr txBox="1"/>
          <p:nvPr/>
        </p:nvSpPr>
        <p:spPr>
          <a:xfrm>
            <a:off x="5519713" y="449382"/>
            <a:ext cx="6100354" cy="577338"/>
          </a:xfrm>
          <a:prstGeom prst="rect">
            <a:avLst/>
          </a:prstGeom>
          <a:noFill/>
        </p:spPr>
        <p:txBody>
          <a:bodyPr wrap="square">
            <a:spAutoFit/>
          </a:bodyPr>
          <a:lstStyle/>
          <a:p>
            <a:pPr algn="r">
              <a:lnSpc>
                <a:spcPct val="107000"/>
              </a:lnSpc>
              <a:spcAft>
                <a:spcPts val="800"/>
              </a:spcAft>
            </a:pPr>
            <a:r>
              <a:rPr lang="fr-FR" sz="3200" kern="100" dirty="0">
                <a:solidFill>
                  <a:schemeClr val="accent1"/>
                </a:solidFill>
                <a:effectLst/>
                <a:latin typeface="Arial Rounded MT Bold" panose="020F0704030504030204" pitchFamily="34" charset="0"/>
                <a:ea typeface="Calibri" panose="020F0502020204030204" pitchFamily="34" charset="0"/>
                <a:cs typeface="Times New Roman" panose="02020603050405020304" pitchFamily="18" charset="0"/>
              </a:rPr>
              <a:t>AQUI O Thermes</a:t>
            </a:r>
          </a:p>
        </p:txBody>
      </p:sp>
      <p:sp>
        <p:nvSpPr>
          <p:cNvPr id="3" name="ZoneTexte 2">
            <a:extLst>
              <a:ext uri="{FF2B5EF4-FFF2-40B4-BE49-F238E27FC236}">
                <a16:creationId xmlns:a16="http://schemas.microsoft.com/office/drawing/2014/main" id="{B65384C9-B356-C099-A2E8-0C64BD482E63}"/>
              </a:ext>
            </a:extLst>
          </p:cNvPr>
          <p:cNvSpPr txBox="1"/>
          <p:nvPr/>
        </p:nvSpPr>
        <p:spPr>
          <a:xfrm>
            <a:off x="672737" y="1583643"/>
            <a:ext cx="10339252" cy="694101"/>
          </a:xfrm>
          <a:prstGeom prst="rect">
            <a:avLst/>
          </a:prstGeom>
          <a:noFill/>
        </p:spPr>
        <p:txBody>
          <a:bodyPr wrap="square">
            <a:spAutoFit/>
          </a:bodyPr>
          <a:lstStyle/>
          <a:p>
            <a:pPr>
              <a:lnSpc>
                <a:spcPct val="150000"/>
              </a:lnSpc>
            </a:pPr>
            <a:r>
              <a:rPr lang="fr-FR"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La Nouvelle-Aquitaine thermale en quelques chiffres</a:t>
            </a:r>
          </a:p>
          <a:p>
            <a:pPr>
              <a:lnSpc>
                <a:spcPct val="150000"/>
              </a:lnSpc>
              <a:buClr>
                <a:schemeClr val="accent2"/>
              </a:buClr>
            </a:pP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Connecteur droit 6">
            <a:extLst>
              <a:ext uri="{FF2B5EF4-FFF2-40B4-BE49-F238E27FC236}">
                <a16:creationId xmlns:a16="http://schemas.microsoft.com/office/drawing/2014/main" id="{70C98FA4-E1A3-AD4C-1B7F-850F5B22A28D}"/>
              </a:ext>
            </a:extLst>
          </p:cNvPr>
          <p:cNvCxnSpPr>
            <a:cxnSpLocks/>
          </p:cNvCxnSpPr>
          <p:nvPr/>
        </p:nvCxnSpPr>
        <p:spPr>
          <a:xfrm>
            <a:off x="3997234" y="1026720"/>
            <a:ext cx="7602583" cy="5246"/>
          </a:xfrm>
          <a:prstGeom prst="line">
            <a:avLst/>
          </a:prstGeom>
          <a:ln w="12700">
            <a:solidFill>
              <a:srgbClr val="C16023"/>
            </a:solidFill>
          </a:ln>
        </p:spPr>
        <p:style>
          <a:lnRef idx="1">
            <a:schemeClr val="accent2"/>
          </a:lnRef>
          <a:fillRef idx="0">
            <a:schemeClr val="accent2"/>
          </a:fillRef>
          <a:effectRef idx="0">
            <a:schemeClr val="accent2"/>
          </a:effectRef>
          <a:fontRef idx="minor">
            <a:schemeClr val="tx1"/>
          </a:fontRef>
        </p:style>
      </p:cxnSp>
      <p:pic>
        <p:nvPicPr>
          <p:cNvPr id="2" name="Image 1">
            <a:extLst>
              <a:ext uri="{FF2B5EF4-FFF2-40B4-BE49-F238E27FC236}">
                <a16:creationId xmlns:a16="http://schemas.microsoft.com/office/drawing/2014/main" id="{CE6CF48E-C266-652E-F6C0-FC20AB6853CC}"/>
              </a:ext>
            </a:extLst>
          </p:cNvPr>
          <p:cNvPicPr>
            <a:picLocks noChangeAspect="1"/>
          </p:cNvPicPr>
          <p:nvPr/>
        </p:nvPicPr>
        <p:blipFill>
          <a:blip r:embed="rId3"/>
          <a:stretch>
            <a:fillRect/>
          </a:stretch>
        </p:blipFill>
        <p:spPr>
          <a:xfrm>
            <a:off x="8187824" y="1930693"/>
            <a:ext cx="3347268" cy="3603825"/>
          </a:xfrm>
          <a:prstGeom prst="rect">
            <a:avLst/>
          </a:prstGeom>
          <a:ln>
            <a:solidFill>
              <a:srgbClr val="003399"/>
            </a:solidFill>
          </a:ln>
        </p:spPr>
      </p:pic>
      <p:grpSp>
        <p:nvGrpSpPr>
          <p:cNvPr id="5" name="Groupe 4">
            <a:extLst>
              <a:ext uri="{FF2B5EF4-FFF2-40B4-BE49-F238E27FC236}">
                <a16:creationId xmlns:a16="http://schemas.microsoft.com/office/drawing/2014/main" id="{3E50DC94-7AE5-4D6D-B8F0-4F11417760BB}"/>
              </a:ext>
            </a:extLst>
          </p:cNvPr>
          <p:cNvGrpSpPr/>
          <p:nvPr/>
        </p:nvGrpSpPr>
        <p:grpSpPr>
          <a:xfrm>
            <a:off x="617487" y="2567571"/>
            <a:ext cx="6759494" cy="1275334"/>
            <a:chOff x="5322087" y="997409"/>
            <a:chExt cx="6759494" cy="1275334"/>
          </a:xfrm>
        </p:grpSpPr>
        <p:grpSp>
          <p:nvGrpSpPr>
            <p:cNvPr id="8" name="Groupe 7">
              <a:extLst>
                <a:ext uri="{FF2B5EF4-FFF2-40B4-BE49-F238E27FC236}">
                  <a16:creationId xmlns:a16="http://schemas.microsoft.com/office/drawing/2014/main" id="{A23F1933-DA17-F4ED-A10E-D3B5337E3905}"/>
                </a:ext>
              </a:extLst>
            </p:cNvPr>
            <p:cNvGrpSpPr/>
            <p:nvPr/>
          </p:nvGrpSpPr>
          <p:grpSpPr>
            <a:xfrm>
              <a:off x="5322087" y="997409"/>
              <a:ext cx="6759494" cy="1275334"/>
              <a:chOff x="4433549" y="786005"/>
              <a:chExt cx="6759494" cy="1275334"/>
            </a:xfrm>
          </p:grpSpPr>
          <p:pic>
            <p:nvPicPr>
              <p:cNvPr id="10" name="Image 9">
                <a:extLst>
                  <a:ext uri="{FF2B5EF4-FFF2-40B4-BE49-F238E27FC236}">
                    <a16:creationId xmlns:a16="http://schemas.microsoft.com/office/drawing/2014/main" id="{0BB83532-9F0E-5183-7228-60235873CD4F}"/>
                  </a:ext>
                </a:extLst>
              </p:cNvPr>
              <p:cNvPicPr>
                <a:picLocks noChangeAspect="1"/>
              </p:cNvPicPr>
              <p:nvPr/>
            </p:nvPicPr>
            <p:blipFill>
              <a:blip r:embed="rId4"/>
              <a:stretch>
                <a:fillRect/>
              </a:stretch>
            </p:blipFill>
            <p:spPr>
              <a:xfrm>
                <a:off x="4433549" y="880348"/>
                <a:ext cx="6759494" cy="1180991"/>
              </a:xfrm>
              <a:prstGeom prst="rect">
                <a:avLst/>
              </a:prstGeom>
            </p:spPr>
          </p:pic>
          <p:sp>
            <p:nvSpPr>
              <p:cNvPr id="12" name="Ellipse 11">
                <a:extLst>
                  <a:ext uri="{FF2B5EF4-FFF2-40B4-BE49-F238E27FC236}">
                    <a16:creationId xmlns:a16="http://schemas.microsoft.com/office/drawing/2014/main" id="{D7594032-A4D5-1AAB-0FAF-4D22A8FB5E5B}"/>
                  </a:ext>
                </a:extLst>
              </p:cNvPr>
              <p:cNvSpPr/>
              <p:nvPr/>
            </p:nvSpPr>
            <p:spPr>
              <a:xfrm>
                <a:off x="8052480" y="786005"/>
                <a:ext cx="1297148" cy="70045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dirty="0">
                    <a:solidFill>
                      <a:schemeClr val="tx1"/>
                    </a:solidFill>
                    <a:latin typeface="+mj-lt"/>
                  </a:rPr>
                  <a:t>28</a:t>
                </a:r>
              </a:p>
            </p:txBody>
          </p:sp>
        </p:grpSp>
        <p:sp>
          <p:nvSpPr>
            <p:cNvPr id="9" name="Ellipse 8">
              <a:extLst>
                <a:ext uri="{FF2B5EF4-FFF2-40B4-BE49-F238E27FC236}">
                  <a16:creationId xmlns:a16="http://schemas.microsoft.com/office/drawing/2014/main" id="{A8C84932-0F47-F884-EA45-369709CA73AA}"/>
                </a:ext>
              </a:extLst>
            </p:cNvPr>
            <p:cNvSpPr/>
            <p:nvPr/>
          </p:nvSpPr>
          <p:spPr>
            <a:xfrm>
              <a:off x="5745016" y="1035242"/>
              <a:ext cx="334667" cy="70045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dirty="0">
                  <a:solidFill>
                    <a:schemeClr val="tx1"/>
                  </a:solidFill>
                  <a:latin typeface="+mj-lt"/>
                </a:rPr>
                <a:t>2</a:t>
              </a:r>
            </a:p>
          </p:txBody>
        </p:sp>
      </p:grpSp>
      <p:sp>
        <p:nvSpPr>
          <p:cNvPr id="13" name="ZoneTexte 12">
            <a:extLst>
              <a:ext uri="{FF2B5EF4-FFF2-40B4-BE49-F238E27FC236}">
                <a16:creationId xmlns:a16="http://schemas.microsoft.com/office/drawing/2014/main" id="{93BDF978-6345-0ACA-6150-63C064C1F4F7}"/>
              </a:ext>
            </a:extLst>
          </p:cNvPr>
          <p:cNvSpPr txBox="1"/>
          <p:nvPr/>
        </p:nvSpPr>
        <p:spPr>
          <a:xfrm>
            <a:off x="779775" y="4365751"/>
            <a:ext cx="7018750" cy="1465529"/>
          </a:xfrm>
          <a:prstGeom prst="rect">
            <a:avLst/>
          </a:prstGeom>
          <a:noFill/>
        </p:spPr>
        <p:txBody>
          <a:bodyPr wrap="square">
            <a:spAutoFit/>
          </a:bodyPr>
          <a:lstStyle/>
          <a:p>
            <a:pPr marL="171450" indent="-171450" fontAlgn="b">
              <a:lnSpc>
                <a:spcPct val="150000"/>
              </a:lnSpc>
              <a:spcAft>
                <a:spcPts val="800"/>
              </a:spcAft>
              <a:buClr>
                <a:schemeClr val="accent2"/>
              </a:buClr>
              <a:buFont typeface="Wingdings" panose="05000000000000000000" pitchFamily="2" charset="2"/>
              <a:buChar char="§"/>
            </a:pPr>
            <a:r>
              <a:rPr lang="fr-FR" kern="100" dirty="0">
                <a:latin typeface="Arial Rounded MT Bold" panose="020F0704030504030204" pitchFamily="34" charset="0"/>
                <a:ea typeface="Calibri" panose="020F0502020204030204" pitchFamily="34" charset="0"/>
                <a:cs typeface="Times New Roman" panose="02020603050405020304" pitchFamily="18" charset="0"/>
              </a:rPr>
              <a:t>755 millions de chiffre d’affaires</a:t>
            </a:r>
          </a:p>
          <a:p>
            <a:pPr marL="171450" indent="-171450" fontAlgn="b">
              <a:lnSpc>
                <a:spcPct val="150000"/>
              </a:lnSpc>
              <a:spcAft>
                <a:spcPts val="800"/>
              </a:spcAft>
              <a:buClr>
                <a:schemeClr val="accent2"/>
              </a:buClr>
              <a:buFont typeface="Wingdings" panose="05000000000000000000" pitchFamily="2" charset="2"/>
              <a:buChar char="§"/>
            </a:pPr>
            <a:r>
              <a:rPr lang="fr-FR" kern="100" dirty="0">
                <a:latin typeface="Arial Rounded MT Bold" panose="020F0704030504030204" pitchFamily="34" charset="0"/>
                <a:ea typeface="Calibri" panose="020F0502020204030204" pitchFamily="34" charset="0"/>
                <a:cs typeface="Times New Roman" panose="02020603050405020304" pitchFamily="18" charset="0"/>
              </a:rPr>
              <a:t>11 millions taxe dont 5 000 000 € de taxe de séjour</a:t>
            </a:r>
          </a:p>
          <a:p>
            <a:pPr marL="171450" indent="-171450" fontAlgn="b">
              <a:lnSpc>
                <a:spcPct val="150000"/>
              </a:lnSpc>
              <a:spcAft>
                <a:spcPts val="800"/>
              </a:spcAft>
              <a:buClr>
                <a:schemeClr val="accent2"/>
              </a:buClr>
              <a:buFont typeface="Wingdings" panose="05000000000000000000" pitchFamily="2" charset="2"/>
              <a:buChar char="§"/>
            </a:pPr>
            <a:r>
              <a:rPr lang="fr-FR" kern="100" dirty="0">
                <a:latin typeface="Arial Rounded MT Bold" panose="020F0704030504030204" pitchFamily="34" charset="0"/>
                <a:ea typeface="Calibri" panose="020F0502020204030204" pitchFamily="34" charset="0"/>
                <a:cs typeface="Times New Roman" panose="02020603050405020304" pitchFamily="18" charset="0"/>
              </a:rPr>
              <a:t>2 226 emplois directs /  20 000 emplois indirects et induits*</a:t>
            </a:r>
          </a:p>
        </p:txBody>
      </p:sp>
      <p:sp>
        <p:nvSpPr>
          <p:cNvPr id="16" name="ZoneTexte 15">
            <a:extLst>
              <a:ext uri="{FF2B5EF4-FFF2-40B4-BE49-F238E27FC236}">
                <a16:creationId xmlns:a16="http://schemas.microsoft.com/office/drawing/2014/main" id="{3C2A2A7B-8CAE-FCF1-334B-114D946BC3BB}"/>
              </a:ext>
            </a:extLst>
          </p:cNvPr>
          <p:cNvSpPr txBox="1"/>
          <p:nvPr/>
        </p:nvSpPr>
        <p:spPr>
          <a:xfrm>
            <a:off x="10555987" y="6177786"/>
            <a:ext cx="1249960" cy="230832"/>
          </a:xfrm>
          <a:prstGeom prst="rect">
            <a:avLst/>
          </a:prstGeom>
          <a:noFill/>
        </p:spPr>
        <p:txBody>
          <a:bodyPr wrap="square" rtlCol="0">
            <a:spAutoFit/>
          </a:bodyPr>
          <a:lstStyle/>
          <a:p>
            <a:r>
              <a:rPr lang="fr-FR" sz="900" i="1" dirty="0"/>
              <a:t>Source : GPECT 2020</a:t>
            </a:r>
          </a:p>
        </p:txBody>
      </p:sp>
    </p:spTree>
    <p:extLst>
      <p:ext uri="{BB962C8B-B14F-4D97-AF65-F5344CB8AC3E}">
        <p14:creationId xmlns:p14="http://schemas.microsoft.com/office/powerpoint/2010/main" val="115325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28382-3F0F-5AEC-5C01-760CE33C7F3A}"/>
            </a:ext>
          </a:extLst>
        </p:cNvPr>
        <p:cNvGrpSpPr/>
        <p:nvPr/>
      </p:nvGrpSpPr>
      <p:grpSpPr>
        <a:xfrm>
          <a:off x="0" y="0"/>
          <a:ext cx="0" cy="0"/>
          <a:chOff x="0" y="0"/>
          <a:chExt cx="0" cy="0"/>
        </a:xfrm>
      </p:grpSpPr>
      <p:sp>
        <p:nvSpPr>
          <p:cNvPr id="4" name="Cadre 3">
            <a:extLst>
              <a:ext uri="{FF2B5EF4-FFF2-40B4-BE49-F238E27FC236}">
                <a16:creationId xmlns:a16="http://schemas.microsoft.com/office/drawing/2014/main" id="{F6CEADF9-C794-A9C6-C055-D5506F4CFB26}"/>
              </a:ext>
            </a:extLst>
          </p:cNvPr>
          <p:cNvSpPr/>
          <p:nvPr/>
        </p:nvSpPr>
        <p:spPr>
          <a:xfrm>
            <a:off x="0" y="0"/>
            <a:ext cx="12192000" cy="6858000"/>
          </a:xfrm>
          <a:prstGeom prst="frame">
            <a:avLst>
              <a:gd name="adj1" fmla="val 5071"/>
            </a:avLst>
          </a:prstGeom>
          <a:solidFill>
            <a:srgbClr val="00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3399"/>
              </a:solidFill>
            </a:endParaRPr>
          </a:p>
        </p:txBody>
      </p:sp>
      <p:pic>
        <p:nvPicPr>
          <p:cNvPr id="6" name="Image 5">
            <a:extLst>
              <a:ext uri="{FF2B5EF4-FFF2-40B4-BE49-F238E27FC236}">
                <a16:creationId xmlns:a16="http://schemas.microsoft.com/office/drawing/2014/main" id="{EC60D1FA-801F-35E7-6A19-1B2127393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84" y="251895"/>
            <a:ext cx="3386328" cy="972312"/>
          </a:xfrm>
          <a:prstGeom prst="rect">
            <a:avLst/>
          </a:prstGeom>
        </p:spPr>
      </p:pic>
      <p:sp>
        <p:nvSpPr>
          <p:cNvPr id="11" name="ZoneTexte 10">
            <a:extLst>
              <a:ext uri="{FF2B5EF4-FFF2-40B4-BE49-F238E27FC236}">
                <a16:creationId xmlns:a16="http://schemas.microsoft.com/office/drawing/2014/main" id="{718934EB-31D1-6ED3-32A0-DF4B37CC293E}"/>
              </a:ext>
            </a:extLst>
          </p:cNvPr>
          <p:cNvSpPr txBox="1"/>
          <p:nvPr/>
        </p:nvSpPr>
        <p:spPr>
          <a:xfrm>
            <a:off x="5519713" y="449382"/>
            <a:ext cx="6100354" cy="577338"/>
          </a:xfrm>
          <a:prstGeom prst="rect">
            <a:avLst/>
          </a:prstGeom>
          <a:noFill/>
        </p:spPr>
        <p:txBody>
          <a:bodyPr wrap="square">
            <a:spAutoFit/>
          </a:bodyPr>
          <a:lstStyle/>
          <a:p>
            <a:pPr algn="r">
              <a:lnSpc>
                <a:spcPct val="107000"/>
              </a:lnSpc>
              <a:spcAft>
                <a:spcPts val="800"/>
              </a:spcAft>
            </a:pPr>
            <a:r>
              <a:rPr lang="fr-FR" sz="3200" kern="100" dirty="0">
                <a:solidFill>
                  <a:schemeClr val="accent1"/>
                </a:solidFill>
                <a:effectLst/>
                <a:latin typeface="Arial Rounded MT Bold" panose="020F0704030504030204" pitchFamily="34" charset="0"/>
                <a:ea typeface="Calibri" panose="020F0502020204030204" pitchFamily="34" charset="0"/>
                <a:cs typeface="Times New Roman" panose="02020603050405020304" pitchFamily="18" charset="0"/>
              </a:rPr>
              <a:t>AQUI O Thermes</a:t>
            </a:r>
          </a:p>
        </p:txBody>
      </p:sp>
      <p:sp>
        <p:nvSpPr>
          <p:cNvPr id="3" name="ZoneTexte 2">
            <a:extLst>
              <a:ext uri="{FF2B5EF4-FFF2-40B4-BE49-F238E27FC236}">
                <a16:creationId xmlns:a16="http://schemas.microsoft.com/office/drawing/2014/main" id="{09F36677-8568-D52C-4D46-24CEB9FDF3D4}"/>
              </a:ext>
            </a:extLst>
          </p:cNvPr>
          <p:cNvSpPr txBox="1"/>
          <p:nvPr/>
        </p:nvSpPr>
        <p:spPr>
          <a:xfrm>
            <a:off x="547553" y="1488923"/>
            <a:ext cx="10339252" cy="369332"/>
          </a:xfrm>
          <a:prstGeom prst="rect">
            <a:avLst/>
          </a:prstGeom>
          <a:noFill/>
        </p:spPr>
        <p:txBody>
          <a:bodyPr wrap="square">
            <a:spAutoFit/>
          </a:bodyPr>
          <a:lstStyle/>
          <a:p>
            <a:r>
              <a:rPr lang="fr-FR"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Rôle et missions</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Connecteur droit 6">
            <a:extLst>
              <a:ext uri="{FF2B5EF4-FFF2-40B4-BE49-F238E27FC236}">
                <a16:creationId xmlns:a16="http://schemas.microsoft.com/office/drawing/2014/main" id="{6AE8C96B-1AAF-9DBD-3A1E-08D81FBD0D67}"/>
              </a:ext>
            </a:extLst>
          </p:cNvPr>
          <p:cNvCxnSpPr>
            <a:cxnSpLocks/>
          </p:cNvCxnSpPr>
          <p:nvPr/>
        </p:nvCxnSpPr>
        <p:spPr>
          <a:xfrm>
            <a:off x="3997234" y="1026720"/>
            <a:ext cx="7602583" cy="5246"/>
          </a:xfrm>
          <a:prstGeom prst="line">
            <a:avLst/>
          </a:prstGeom>
          <a:ln w="12700">
            <a:solidFill>
              <a:srgbClr val="C16023"/>
            </a:solidFill>
          </a:ln>
        </p:spPr>
        <p:style>
          <a:lnRef idx="1">
            <a:schemeClr val="accent2"/>
          </a:lnRef>
          <a:fillRef idx="0">
            <a:schemeClr val="accent2"/>
          </a:fillRef>
          <a:effectRef idx="0">
            <a:schemeClr val="accent2"/>
          </a:effectRef>
          <a:fontRef idx="minor">
            <a:schemeClr val="tx1"/>
          </a:fontRef>
        </p:style>
      </p:cxnSp>
      <p:sp>
        <p:nvSpPr>
          <p:cNvPr id="14" name="ZoneTexte 13">
            <a:extLst>
              <a:ext uri="{FF2B5EF4-FFF2-40B4-BE49-F238E27FC236}">
                <a16:creationId xmlns:a16="http://schemas.microsoft.com/office/drawing/2014/main" id="{AC246707-BC43-67C3-A86B-46014C440CB1}"/>
              </a:ext>
            </a:extLst>
          </p:cNvPr>
          <p:cNvSpPr txBox="1"/>
          <p:nvPr/>
        </p:nvSpPr>
        <p:spPr>
          <a:xfrm>
            <a:off x="593397" y="1843016"/>
            <a:ext cx="11006419" cy="4093428"/>
          </a:xfrm>
          <a:prstGeom prst="rect">
            <a:avLst/>
          </a:prstGeom>
          <a:noFill/>
        </p:spPr>
        <p:txBody>
          <a:bodyPr wrap="square">
            <a:spAutoFit/>
          </a:bodyPr>
          <a:lstStyle/>
          <a:p>
            <a:pPr>
              <a:lnSpc>
                <a:spcPct val="150000"/>
              </a:lnSpc>
              <a:defRPr sz="1400" b="0" i="0" u="none" strike="noStrike" kern="1200" spc="0" baseline="0">
                <a:solidFill>
                  <a:prstClr val="black">
                    <a:lumMod val="65000"/>
                    <a:lumOff val="35000"/>
                  </a:prstClr>
                </a:solidFill>
                <a:latin typeface="+mn-lt"/>
                <a:ea typeface="+mn-ea"/>
                <a:cs typeface="+mn-cs"/>
              </a:defRPr>
            </a:pPr>
            <a:r>
              <a:rPr lang="fr-FR" sz="1600" u="sng" kern="100" dirty="0">
                <a:solidFill>
                  <a:srgbClr val="C16023"/>
                </a:solidFill>
                <a:latin typeface="Arial Rounded MT Bold" panose="020F0704030504030204" pitchFamily="34" charset="0"/>
                <a:ea typeface="Calibri" panose="020F0502020204030204" pitchFamily="34" charset="0"/>
                <a:cs typeface="Times New Roman" panose="02020603050405020304" pitchFamily="18" charset="0"/>
              </a:rPr>
              <a:t>Selon ses statuts : </a:t>
            </a:r>
          </a:p>
          <a:p>
            <a:pPr marL="171450" indent="-171450">
              <a:lnSpc>
                <a:spcPct val="150000"/>
              </a:lnSpc>
              <a:buClr>
                <a:schemeClr val="accent2"/>
              </a:buClr>
              <a:buFont typeface="Wingdings" panose="05000000000000000000" pitchFamily="2" charset="2"/>
              <a:buChar char="§"/>
              <a:defRPr sz="1400" b="0" i="0" u="none" strike="noStrike" kern="1200" spc="0" baseline="0">
                <a:solidFill>
                  <a:prstClr val="black">
                    <a:lumMod val="65000"/>
                    <a:lumOff val="35000"/>
                  </a:prstClr>
                </a:solidFill>
                <a:latin typeface="+mn-lt"/>
                <a:ea typeface="+mn-ea"/>
                <a:cs typeface="+mn-cs"/>
              </a:defRPr>
            </a:pPr>
            <a:r>
              <a:rPr lang="fr-FR" dirty="0"/>
              <a:t>«</a:t>
            </a:r>
            <a:r>
              <a:rPr lang="fr-FR" sz="1600" kern="100" dirty="0">
                <a:latin typeface="Arial Rounded MT Bold" panose="020F0704030504030204" pitchFamily="34" charset="0"/>
                <a:ea typeface="Calibri" panose="020F0502020204030204" pitchFamily="34" charset="0"/>
                <a:cs typeface="Times New Roman" panose="02020603050405020304" pitchFamily="18" charset="0"/>
              </a:rPr>
              <a:t> AQUI O Thermes fédère l’ensemble des acteurs de la chaîne de valeur du thermalisme de notre région</a:t>
            </a:r>
          </a:p>
          <a:p>
            <a:pPr marL="171450" indent="-171450">
              <a:lnSpc>
                <a:spcPct val="150000"/>
              </a:lnSpc>
              <a:buClr>
                <a:schemeClr val="accent2"/>
              </a:buClr>
              <a:buFont typeface="Wingdings" panose="05000000000000000000" pitchFamily="2" charset="2"/>
              <a:buChar char="§"/>
              <a:defRPr sz="1400" b="0" i="0" u="none" strike="noStrike" kern="1200" spc="0" baseline="0">
                <a:solidFill>
                  <a:prstClr val="black">
                    <a:lumMod val="65000"/>
                    <a:lumOff val="35000"/>
                  </a:prstClr>
                </a:solidFill>
                <a:latin typeface="+mn-lt"/>
                <a:ea typeface="+mn-ea"/>
                <a:cs typeface="+mn-cs"/>
              </a:defRPr>
            </a:pPr>
            <a:r>
              <a:rPr lang="fr-FR" sz="1600" kern="100" dirty="0">
                <a:latin typeface="Arial Rounded MT Bold" panose="020F0704030504030204" pitchFamily="34" charset="0"/>
                <a:ea typeface="Calibri" panose="020F0502020204030204" pitchFamily="34" charset="0"/>
                <a:cs typeface="Times New Roman" panose="02020603050405020304" pitchFamily="18" charset="0"/>
              </a:rPr>
              <a:t>L’activité d’AQUI O Thermes est définie selon le modèle suivant : </a:t>
            </a:r>
          </a:p>
          <a:p>
            <a:pPr marL="628650" lvl="2" indent="-171450">
              <a:lnSpc>
                <a:spcPct val="150000"/>
              </a:lnSpc>
              <a:buClr>
                <a:schemeClr val="accent2"/>
              </a:buClr>
              <a:buFont typeface="Wingdings" panose="05000000000000000000" pitchFamily="2" charset="2"/>
              <a:buChar char="§"/>
              <a:defRPr sz="1400" b="0" i="0" u="none" strike="noStrike" kern="1200" spc="0" baseline="0">
                <a:solidFill>
                  <a:prstClr val="black">
                    <a:lumMod val="65000"/>
                    <a:lumOff val="35000"/>
                  </a:prstClr>
                </a:solidFill>
                <a:latin typeface="+mn-lt"/>
                <a:ea typeface="+mn-ea"/>
                <a:cs typeface="+mn-cs"/>
              </a:defRPr>
            </a:pPr>
            <a:r>
              <a:rPr lang="fr-FR" sz="1600" kern="100" dirty="0">
                <a:latin typeface="Arial Rounded MT Bold" panose="020F0704030504030204" pitchFamily="34" charset="0"/>
                <a:ea typeface="Calibri" panose="020F0502020204030204" pitchFamily="34" charset="0"/>
                <a:cs typeface="Times New Roman" panose="02020603050405020304" pitchFamily="18" charset="0"/>
              </a:rPr>
              <a:t>consolider l’activité thermale ;</a:t>
            </a:r>
          </a:p>
          <a:p>
            <a:pPr marL="628650" lvl="2" indent="-171450">
              <a:lnSpc>
                <a:spcPct val="150000"/>
              </a:lnSpc>
              <a:buClr>
                <a:schemeClr val="accent2"/>
              </a:buClr>
              <a:buFont typeface="Wingdings" panose="05000000000000000000" pitchFamily="2" charset="2"/>
              <a:buChar char="§"/>
              <a:defRPr sz="1400" b="0" i="0" u="none" strike="noStrike" kern="1200" spc="0" baseline="0">
                <a:solidFill>
                  <a:prstClr val="black">
                    <a:lumMod val="65000"/>
                    <a:lumOff val="35000"/>
                  </a:prstClr>
                </a:solidFill>
                <a:latin typeface="+mn-lt"/>
                <a:ea typeface="+mn-ea"/>
                <a:cs typeface="+mn-cs"/>
              </a:defRPr>
            </a:pPr>
            <a:r>
              <a:rPr lang="fr-FR" sz="1600" kern="100" dirty="0">
                <a:latin typeface="Arial Rounded MT Bold" panose="020F0704030504030204" pitchFamily="34" charset="0"/>
                <a:ea typeface="Calibri" panose="020F0502020204030204" pitchFamily="34" charset="0"/>
                <a:cs typeface="Times New Roman" panose="02020603050405020304" pitchFamily="18" charset="0"/>
              </a:rPr>
              <a:t>accompagner les entreprises vers de nouveaux marchés ;</a:t>
            </a:r>
          </a:p>
          <a:p>
            <a:pPr marL="628650" lvl="2" indent="-171450">
              <a:lnSpc>
                <a:spcPct val="150000"/>
              </a:lnSpc>
              <a:buClr>
                <a:schemeClr val="accent2"/>
              </a:buClr>
              <a:buFont typeface="Wingdings" panose="05000000000000000000" pitchFamily="2" charset="2"/>
              <a:buChar char="§"/>
              <a:defRPr sz="1400" b="0" i="0" u="none" strike="noStrike" kern="1200" spc="0" baseline="0">
                <a:solidFill>
                  <a:prstClr val="black">
                    <a:lumMod val="65000"/>
                    <a:lumOff val="35000"/>
                  </a:prstClr>
                </a:solidFill>
                <a:latin typeface="+mn-lt"/>
                <a:ea typeface="+mn-ea"/>
                <a:cs typeface="+mn-cs"/>
              </a:defRPr>
            </a:pPr>
            <a:r>
              <a:rPr lang="fr-FR" sz="1600" kern="100" dirty="0">
                <a:latin typeface="Arial Rounded MT Bold" panose="020F0704030504030204" pitchFamily="34" charset="0"/>
                <a:ea typeface="Calibri" panose="020F0502020204030204" pitchFamily="34" charset="0"/>
                <a:cs typeface="Times New Roman" panose="02020603050405020304" pitchFamily="18" charset="0"/>
              </a:rPr>
              <a:t>répondre aux enjeux sociétaux liés au bien-vieillir</a:t>
            </a:r>
          </a:p>
          <a:p>
            <a:pPr marL="171450" lvl="1" indent="-171450">
              <a:lnSpc>
                <a:spcPct val="150000"/>
              </a:lnSpc>
              <a:buClr>
                <a:schemeClr val="accent2"/>
              </a:buClr>
              <a:buFont typeface="Wingdings" panose="05000000000000000000" pitchFamily="2" charset="2"/>
              <a:buChar char="§"/>
              <a:defRPr sz="1400" b="0" i="0" u="none" strike="noStrike" kern="1200" spc="0" baseline="0">
                <a:solidFill>
                  <a:prstClr val="black">
                    <a:lumMod val="65000"/>
                    <a:lumOff val="35000"/>
                  </a:prstClr>
                </a:solidFill>
                <a:latin typeface="+mn-lt"/>
                <a:ea typeface="+mn-ea"/>
                <a:cs typeface="+mn-cs"/>
              </a:defRPr>
            </a:pPr>
            <a:endParaRPr lang="fr-FR" sz="1600" kern="100" dirty="0">
              <a:latin typeface="Arial Rounded MT Bold" panose="020F0704030504030204" pitchFamily="34" charset="0"/>
              <a:ea typeface="Calibri" panose="020F0502020204030204" pitchFamily="34" charset="0"/>
              <a:cs typeface="Times New Roman" panose="02020603050405020304" pitchFamily="18" charset="0"/>
            </a:endParaRPr>
          </a:p>
          <a:p>
            <a:pPr marL="171450" lvl="1" indent="-171450">
              <a:lnSpc>
                <a:spcPct val="150000"/>
              </a:lnSpc>
              <a:buClr>
                <a:schemeClr val="accent2"/>
              </a:buClr>
              <a:buFont typeface="Wingdings" panose="05000000000000000000" pitchFamily="2" charset="2"/>
              <a:buChar char="§"/>
              <a:defRPr sz="1400" b="0" i="0" u="none" strike="noStrike" kern="1200" spc="0" baseline="0">
                <a:solidFill>
                  <a:prstClr val="black">
                    <a:lumMod val="65000"/>
                    <a:lumOff val="35000"/>
                  </a:prstClr>
                </a:solidFill>
                <a:latin typeface="+mn-lt"/>
                <a:ea typeface="+mn-ea"/>
                <a:cs typeface="+mn-cs"/>
              </a:defRPr>
            </a:pPr>
            <a:endParaRPr lang="fr-FR" sz="1600" kern="100" dirty="0">
              <a:latin typeface="Arial Rounded MT Bold" panose="020F0704030504030204" pitchFamily="34" charset="0"/>
              <a:ea typeface="Calibri" panose="020F0502020204030204" pitchFamily="34" charset="0"/>
              <a:cs typeface="Times New Roman" panose="02020603050405020304" pitchFamily="18" charset="0"/>
            </a:endParaRPr>
          </a:p>
          <a:p>
            <a:pPr marL="0" lvl="1" algn="ctr">
              <a:lnSpc>
                <a:spcPct val="150000"/>
              </a:lnSpc>
              <a:buClr>
                <a:schemeClr val="accent2"/>
              </a:buClr>
              <a:defRPr sz="1400" b="0" i="0" u="none" strike="noStrike" kern="1200" spc="0" baseline="0">
                <a:solidFill>
                  <a:prstClr val="black">
                    <a:lumMod val="65000"/>
                    <a:lumOff val="35000"/>
                  </a:prstClr>
                </a:solidFill>
                <a:latin typeface="+mn-lt"/>
                <a:ea typeface="+mn-ea"/>
                <a:cs typeface="+mn-cs"/>
              </a:defRPr>
            </a:pPr>
            <a:r>
              <a:rPr lang="fr-FR" sz="1600" kern="100" dirty="0">
                <a:latin typeface="Arial Rounded MT Bold" panose="020F0704030504030204" pitchFamily="34" charset="0"/>
                <a:ea typeface="Calibri" panose="020F0502020204030204" pitchFamily="34" charset="0"/>
                <a:cs typeface="Times New Roman" panose="02020603050405020304" pitchFamily="18" charset="0"/>
              </a:rPr>
              <a:t>AQUI O Thermes a signé une convention avec le Conseil Régional de Nouvelle-Aquitaine,  donnant la charge à AQUI O Thermes de porter , gérer et suivre le plan thermal de Nouvelle-Aquitaine 2023/2028.</a:t>
            </a:r>
          </a:p>
          <a:p>
            <a:pPr marL="342900" indent="-342900" rtl="0">
              <a:buFont typeface="Wingdings" panose="05000000000000000000" pitchFamily="2" charset="2"/>
              <a:buChar char="§"/>
              <a:defRPr sz="1400" b="0" i="0" u="none" strike="noStrike" kern="1200" spc="0" baseline="0">
                <a:solidFill>
                  <a:prstClr val="black">
                    <a:lumMod val="65000"/>
                    <a:lumOff val="35000"/>
                  </a:prstClr>
                </a:solidFill>
                <a:latin typeface="+mn-lt"/>
                <a:ea typeface="+mn-ea"/>
                <a:cs typeface="+mn-cs"/>
              </a:defRPr>
            </a:pPr>
            <a:endParaRPr lang="fr-FR" sz="2000" b="1" dirty="0">
              <a:solidFill>
                <a:srgbClr val="359DA5"/>
              </a:solidFill>
              <a:latin typeface="Bona Nova" pitchFamily="2" charset="0"/>
            </a:endParaRPr>
          </a:p>
        </p:txBody>
      </p:sp>
    </p:spTree>
    <p:extLst>
      <p:ext uri="{BB962C8B-B14F-4D97-AF65-F5344CB8AC3E}">
        <p14:creationId xmlns:p14="http://schemas.microsoft.com/office/powerpoint/2010/main" val="406638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DDF0F-A6FB-698B-B5B4-7685ABED6770}"/>
            </a:ext>
          </a:extLst>
        </p:cNvPr>
        <p:cNvGrpSpPr/>
        <p:nvPr/>
      </p:nvGrpSpPr>
      <p:grpSpPr>
        <a:xfrm>
          <a:off x="0" y="0"/>
          <a:ext cx="0" cy="0"/>
          <a:chOff x="0" y="0"/>
          <a:chExt cx="0" cy="0"/>
        </a:xfrm>
      </p:grpSpPr>
      <p:sp>
        <p:nvSpPr>
          <p:cNvPr id="4" name="Cadre 3">
            <a:extLst>
              <a:ext uri="{FF2B5EF4-FFF2-40B4-BE49-F238E27FC236}">
                <a16:creationId xmlns:a16="http://schemas.microsoft.com/office/drawing/2014/main" id="{14FA5006-306D-A705-14A8-B1F96EEEC24B}"/>
              </a:ext>
            </a:extLst>
          </p:cNvPr>
          <p:cNvSpPr/>
          <p:nvPr/>
        </p:nvSpPr>
        <p:spPr>
          <a:xfrm>
            <a:off x="0" y="0"/>
            <a:ext cx="12192000" cy="6858000"/>
          </a:xfrm>
          <a:prstGeom prst="frame">
            <a:avLst>
              <a:gd name="adj1" fmla="val 5071"/>
            </a:avLst>
          </a:prstGeom>
          <a:solidFill>
            <a:srgbClr val="00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3399"/>
              </a:solidFill>
            </a:endParaRPr>
          </a:p>
        </p:txBody>
      </p:sp>
      <p:pic>
        <p:nvPicPr>
          <p:cNvPr id="6" name="Image 5">
            <a:extLst>
              <a:ext uri="{FF2B5EF4-FFF2-40B4-BE49-F238E27FC236}">
                <a16:creationId xmlns:a16="http://schemas.microsoft.com/office/drawing/2014/main" id="{B21AA223-8777-5544-8F90-96408BC7E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84" y="251895"/>
            <a:ext cx="3386328" cy="972312"/>
          </a:xfrm>
          <a:prstGeom prst="rect">
            <a:avLst/>
          </a:prstGeom>
        </p:spPr>
      </p:pic>
      <p:sp>
        <p:nvSpPr>
          <p:cNvPr id="11" name="ZoneTexte 10">
            <a:extLst>
              <a:ext uri="{FF2B5EF4-FFF2-40B4-BE49-F238E27FC236}">
                <a16:creationId xmlns:a16="http://schemas.microsoft.com/office/drawing/2014/main" id="{2E238B82-D79E-D220-14DA-87A6B8596765}"/>
              </a:ext>
            </a:extLst>
          </p:cNvPr>
          <p:cNvSpPr txBox="1"/>
          <p:nvPr/>
        </p:nvSpPr>
        <p:spPr>
          <a:xfrm>
            <a:off x="5519713" y="449382"/>
            <a:ext cx="6100354" cy="577338"/>
          </a:xfrm>
          <a:prstGeom prst="rect">
            <a:avLst/>
          </a:prstGeom>
          <a:noFill/>
        </p:spPr>
        <p:txBody>
          <a:bodyPr wrap="square">
            <a:spAutoFit/>
          </a:bodyPr>
          <a:lstStyle/>
          <a:p>
            <a:pPr algn="r">
              <a:lnSpc>
                <a:spcPct val="107000"/>
              </a:lnSpc>
              <a:spcAft>
                <a:spcPts val="800"/>
              </a:spcAft>
            </a:pPr>
            <a:r>
              <a:rPr lang="fr-FR" sz="3200" kern="100" dirty="0">
                <a:solidFill>
                  <a:schemeClr val="accent1"/>
                </a:solidFill>
                <a:effectLst/>
                <a:latin typeface="Arial Rounded MT Bold" panose="020F0704030504030204" pitchFamily="34" charset="0"/>
                <a:ea typeface="Calibri" panose="020F0502020204030204" pitchFamily="34" charset="0"/>
                <a:cs typeface="Times New Roman" panose="02020603050405020304" pitchFamily="18" charset="0"/>
              </a:rPr>
              <a:t>AQUI O Thermes</a:t>
            </a:r>
          </a:p>
        </p:txBody>
      </p:sp>
      <p:sp>
        <p:nvSpPr>
          <p:cNvPr id="3" name="ZoneTexte 2">
            <a:extLst>
              <a:ext uri="{FF2B5EF4-FFF2-40B4-BE49-F238E27FC236}">
                <a16:creationId xmlns:a16="http://schemas.microsoft.com/office/drawing/2014/main" id="{53B12F1C-8373-0EC2-7C1B-C973E45D6C30}"/>
              </a:ext>
            </a:extLst>
          </p:cNvPr>
          <p:cNvSpPr txBox="1"/>
          <p:nvPr/>
        </p:nvSpPr>
        <p:spPr>
          <a:xfrm>
            <a:off x="736518" y="1695326"/>
            <a:ext cx="6957506" cy="555601"/>
          </a:xfrm>
          <a:prstGeom prst="rect">
            <a:avLst/>
          </a:prstGeom>
          <a:noFill/>
        </p:spPr>
        <p:txBody>
          <a:bodyPr wrap="square">
            <a:spAutoFit/>
          </a:bodyPr>
          <a:lstStyle/>
          <a:p>
            <a:r>
              <a:rPr lang="fr-FR"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Une feuille de route = Plan thermal de Nouvelle -Aquitaine</a:t>
            </a:r>
            <a:endParaRPr lang="fr-FR" sz="1600" u="sng" kern="100" dirty="0">
              <a:solidFill>
                <a:srgbClr val="C16023"/>
              </a:solidFill>
              <a:latin typeface="Arial Rounded MT Bold" panose="020F0704030504030204" pitchFamily="34" charset="0"/>
              <a:ea typeface="Calibri" panose="020F0502020204030204" pitchFamily="34" charset="0"/>
              <a:cs typeface="Times New Roman" panose="02020603050405020304" pitchFamily="18" charset="0"/>
            </a:endParaRPr>
          </a:p>
          <a:p>
            <a:pPr marL="171450" indent="-171450">
              <a:lnSpc>
                <a:spcPct val="150000"/>
              </a:lnSpc>
              <a:buClr>
                <a:schemeClr val="accent2"/>
              </a:buClr>
              <a:buFont typeface="Wingdings" panose="05000000000000000000" pitchFamily="2" charset="2"/>
              <a:buChar char="§"/>
            </a:pP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Connecteur droit 6">
            <a:extLst>
              <a:ext uri="{FF2B5EF4-FFF2-40B4-BE49-F238E27FC236}">
                <a16:creationId xmlns:a16="http://schemas.microsoft.com/office/drawing/2014/main" id="{38D06FAC-E81A-E570-DBB9-45DF784F2339}"/>
              </a:ext>
            </a:extLst>
          </p:cNvPr>
          <p:cNvCxnSpPr>
            <a:cxnSpLocks/>
          </p:cNvCxnSpPr>
          <p:nvPr/>
        </p:nvCxnSpPr>
        <p:spPr>
          <a:xfrm>
            <a:off x="3997234" y="1026720"/>
            <a:ext cx="7602583" cy="5246"/>
          </a:xfrm>
          <a:prstGeom prst="line">
            <a:avLst/>
          </a:prstGeom>
          <a:ln w="12700">
            <a:solidFill>
              <a:srgbClr val="C16023"/>
            </a:solidFill>
          </a:ln>
        </p:spPr>
        <p:style>
          <a:lnRef idx="1">
            <a:schemeClr val="accent2"/>
          </a:lnRef>
          <a:fillRef idx="0">
            <a:schemeClr val="accent2"/>
          </a:fillRef>
          <a:effectRef idx="0">
            <a:schemeClr val="accent2"/>
          </a:effectRef>
          <a:fontRef idx="minor">
            <a:schemeClr val="tx1"/>
          </a:fontRef>
        </p:style>
      </p:cxnSp>
      <p:grpSp>
        <p:nvGrpSpPr>
          <p:cNvPr id="21" name="Groupe 20">
            <a:extLst>
              <a:ext uri="{FF2B5EF4-FFF2-40B4-BE49-F238E27FC236}">
                <a16:creationId xmlns:a16="http://schemas.microsoft.com/office/drawing/2014/main" id="{0C369BC9-B203-583C-D7CC-D142F1410BA8}"/>
              </a:ext>
            </a:extLst>
          </p:cNvPr>
          <p:cNvGrpSpPr/>
          <p:nvPr/>
        </p:nvGrpSpPr>
        <p:grpSpPr>
          <a:xfrm>
            <a:off x="8569890" y="1476102"/>
            <a:ext cx="2547257" cy="1813266"/>
            <a:chOff x="8778240" y="1324391"/>
            <a:chExt cx="2547257" cy="1813266"/>
          </a:xfrm>
        </p:grpSpPr>
        <p:sp>
          <p:nvSpPr>
            <p:cNvPr id="20" name="Rectangle 19">
              <a:extLst>
                <a:ext uri="{FF2B5EF4-FFF2-40B4-BE49-F238E27FC236}">
                  <a16:creationId xmlns:a16="http://schemas.microsoft.com/office/drawing/2014/main" id="{597E9049-F54B-F216-3829-727BC4419C3D}"/>
                </a:ext>
              </a:extLst>
            </p:cNvPr>
            <p:cNvSpPr/>
            <p:nvPr/>
          </p:nvSpPr>
          <p:spPr>
            <a:xfrm>
              <a:off x="8778240" y="1324391"/>
              <a:ext cx="2547257" cy="1813266"/>
            </a:xfrm>
            <a:prstGeom prst="rect">
              <a:avLst/>
            </a:prstGeom>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5466A7B9-73A3-F1C8-D8E0-EB3D63829ED9}"/>
                </a:ext>
              </a:extLst>
            </p:cNvPr>
            <p:cNvSpPr/>
            <p:nvPr/>
          </p:nvSpPr>
          <p:spPr>
            <a:xfrm>
              <a:off x="8942613" y="1695327"/>
              <a:ext cx="2338251" cy="116544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solidFill>
                </a:rPr>
                <a:t>Feuille de route santé</a:t>
              </a:r>
            </a:p>
            <a:p>
              <a:pPr algn="ctr"/>
              <a:endParaRPr lang="fr-FR" dirty="0">
                <a:solidFill>
                  <a:schemeClr val="accent1"/>
                </a:solidFill>
              </a:endParaRPr>
            </a:p>
            <a:p>
              <a:pPr algn="ctr"/>
              <a:endParaRPr lang="fr-FR" dirty="0">
                <a:solidFill>
                  <a:schemeClr val="accent1"/>
                </a:solidFill>
              </a:endParaRPr>
            </a:p>
          </p:txBody>
        </p:sp>
        <p:sp>
          <p:nvSpPr>
            <p:cNvPr id="18" name="ZoneTexte 17">
              <a:extLst>
                <a:ext uri="{FF2B5EF4-FFF2-40B4-BE49-F238E27FC236}">
                  <a16:creationId xmlns:a16="http://schemas.microsoft.com/office/drawing/2014/main" id="{4F053E3A-47C3-CBB2-5B16-27C6FACEB7E8}"/>
                </a:ext>
              </a:extLst>
            </p:cNvPr>
            <p:cNvSpPr txBox="1"/>
            <p:nvPr/>
          </p:nvSpPr>
          <p:spPr>
            <a:xfrm>
              <a:off x="8778240" y="1325994"/>
              <a:ext cx="1823356" cy="369332"/>
            </a:xfrm>
            <a:prstGeom prst="rect">
              <a:avLst/>
            </a:prstGeom>
            <a:noFill/>
          </p:spPr>
          <p:txBody>
            <a:bodyPr wrap="square" rtlCol="0">
              <a:spAutoFit/>
            </a:bodyPr>
            <a:lstStyle/>
            <a:p>
              <a:r>
                <a:rPr lang="fr-FR" b="1" dirty="0">
                  <a:solidFill>
                    <a:schemeClr val="bg1"/>
                  </a:solidFill>
                </a:rPr>
                <a:t>SRDEEI de NA</a:t>
              </a:r>
            </a:p>
          </p:txBody>
        </p:sp>
        <p:sp>
          <p:nvSpPr>
            <p:cNvPr id="14" name="ZoneTexte 13">
              <a:extLst>
                <a:ext uri="{FF2B5EF4-FFF2-40B4-BE49-F238E27FC236}">
                  <a16:creationId xmlns:a16="http://schemas.microsoft.com/office/drawing/2014/main" id="{8AD89847-4E51-AC67-EED8-CFF4BB16A3CA}"/>
                </a:ext>
              </a:extLst>
            </p:cNvPr>
            <p:cNvSpPr txBox="1"/>
            <p:nvPr/>
          </p:nvSpPr>
          <p:spPr>
            <a:xfrm>
              <a:off x="9550035" y="2278047"/>
              <a:ext cx="1613263" cy="369332"/>
            </a:xfrm>
            <a:prstGeom prst="rect">
              <a:avLst/>
            </a:prstGeom>
            <a:solidFill>
              <a:schemeClr val="accent2">
                <a:lumMod val="20000"/>
                <a:lumOff val="80000"/>
              </a:schemeClr>
            </a:solidFill>
            <a:ln>
              <a:solidFill>
                <a:srgbClr val="003399"/>
              </a:solidFill>
            </a:ln>
          </p:spPr>
          <p:txBody>
            <a:bodyPr wrap="square">
              <a:spAutoFit/>
            </a:bodyPr>
            <a:lstStyle/>
            <a:p>
              <a:r>
                <a:rPr lang="fr-FR"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Plan thermal </a:t>
              </a:r>
              <a:endParaRPr lang="fr-FR" dirty="0"/>
            </a:p>
          </p:txBody>
        </p:sp>
      </p:grpSp>
      <p:pic>
        <p:nvPicPr>
          <p:cNvPr id="23" name="Image 22">
            <a:extLst>
              <a:ext uri="{FF2B5EF4-FFF2-40B4-BE49-F238E27FC236}">
                <a16:creationId xmlns:a16="http://schemas.microsoft.com/office/drawing/2014/main" id="{51A66A3F-2EB0-31BB-BC73-857532D8D703}"/>
              </a:ext>
            </a:extLst>
          </p:cNvPr>
          <p:cNvPicPr>
            <a:picLocks noChangeAspect="1"/>
          </p:cNvPicPr>
          <p:nvPr/>
        </p:nvPicPr>
        <p:blipFill>
          <a:blip r:embed="rId3"/>
          <a:stretch>
            <a:fillRect/>
          </a:stretch>
        </p:blipFill>
        <p:spPr>
          <a:xfrm>
            <a:off x="1160304" y="2462713"/>
            <a:ext cx="2461808" cy="3526971"/>
          </a:xfrm>
          <a:prstGeom prst="rect">
            <a:avLst/>
          </a:prstGeom>
        </p:spPr>
      </p:pic>
      <p:sp>
        <p:nvSpPr>
          <p:cNvPr id="25" name="ZoneTexte 24">
            <a:extLst>
              <a:ext uri="{FF2B5EF4-FFF2-40B4-BE49-F238E27FC236}">
                <a16:creationId xmlns:a16="http://schemas.microsoft.com/office/drawing/2014/main" id="{FBD1E4D5-89B2-EA35-A221-C00F662983EC}"/>
              </a:ext>
            </a:extLst>
          </p:cNvPr>
          <p:cNvSpPr txBox="1"/>
          <p:nvPr/>
        </p:nvSpPr>
        <p:spPr>
          <a:xfrm>
            <a:off x="3916682" y="4079355"/>
            <a:ext cx="7703385" cy="1891543"/>
          </a:xfrm>
          <a:prstGeom prst="rect">
            <a:avLst/>
          </a:prstGeom>
          <a:noFill/>
        </p:spPr>
        <p:txBody>
          <a:bodyPr wrap="square">
            <a:spAutoFit/>
          </a:bodyPr>
          <a:lstStyle/>
          <a:p>
            <a:pPr marL="285750" indent="-285750">
              <a:lnSpc>
                <a:spcPct val="150000"/>
              </a:lnSpc>
              <a:buClr>
                <a:srgbClr val="C16023"/>
              </a:buClr>
              <a:buFont typeface="Wingdings" panose="05000000000000000000" pitchFamily="2" charset="2"/>
              <a:buChar char="§"/>
            </a:pPr>
            <a:r>
              <a:rPr lang="fr-FR" sz="1600" kern="100" dirty="0">
                <a:solidFill>
                  <a:prstClr val="black">
                    <a:lumMod val="65000"/>
                    <a:lumOff val="35000"/>
                  </a:prstClr>
                </a:solidFill>
                <a:latin typeface="Arial Rounded MT Bold" panose="020F0704030504030204" pitchFamily="34" charset="0"/>
                <a:ea typeface="Calibri" panose="020F0502020204030204" pitchFamily="34" charset="0"/>
                <a:cs typeface="Times New Roman" panose="02020603050405020304" pitchFamily="18" charset="0"/>
                <a:sym typeface="Wingdings" panose="05000000000000000000" pitchFamily="2" charset="2"/>
              </a:rPr>
              <a:t>Volet 1  : conforter le maillage  territorial + complémentarité des stations</a:t>
            </a:r>
          </a:p>
          <a:p>
            <a:pPr marL="285750" indent="-285750">
              <a:lnSpc>
                <a:spcPct val="150000"/>
              </a:lnSpc>
              <a:buClr>
                <a:srgbClr val="C16023"/>
              </a:buClr>
              <a:buFont typeface="Wingdings" panose="05000000000000000000" pitchFamily="2" charset="2"/>
              <a:buChar char="§"/>
            </a:pPr>
            <a:r>
              <a:rPr lang="fr-FR" sz="1600" kern="100" dirty="0">
                <a:solidFill>
                  <a:prstClr val="black">
                    <a:lumMod val="65000"/>
                    <a:lumOff val="35000"/>
                  </a:prstClr>
                </a:solidFill>
                <a:latin typeface="Arial Rounded MT Bold" panose="020F0704030504030204" pitchFamily="34" charset="0"/>
                <a:ea typeface="Calibri" panose="020F0502020204030204" pitchFamily="34" charset="0"/>
                <a:cs typeface="Times New Roman" panose="02020603050405020304" pitchFamily="18" charset="0"/>
                <a:sym typeface="Wingdings" panose="05000000000000000000" pitchFamily="2" charset="2"/>
              </a:rPr>
              <a:t>Volet 2  : nouveau modèle thermal</a:t>
            </a:r>
          </a:p>
          <a:p>
            <a:pPr marL="285750" indent="-285750">
              <a:lnSpc>
                <a:spcPct val="150000"/>
              </a:lnSpc>
              <a:buClr>
                <a:srgbClr val="C16023"/>
              </a:buClr>
              <a:buFont typeface="Wingdings" panose="05000000000000000000" pitchFamily="2" charset="2"/>
              <a:buChar char="§"/>
            </a:pPr>
            <a:r>
              <a:rPr lang="fr-FR" sz="1600" kern="100" dirty="0">
                <a:solidFill>
                  <a:prstClr val="black">
                    <a:lumMod val="65000"/>
                    <a:lumOff val="35000"/>
                  </a:prstClr>
                </a:solidFill>
                <a:latin typeface="Arial Rounded MT Bold" panose="020F0704030504030204" pitchFamily="34" charset="0"/>
                <a:ea typeface="Calibri" panose="020F0502020204030204" pitchFamily="34" charset="0"/>
                <a:cs typeface="Times New Roman" panose="02020603050405020304" pitchFamily="18" charset="0"/>
                <a:sym typeface="Wingdings" panose="05000000000000000000" pitchFamily="2" charset="2"/>
              </a:rPr>
              <a:t>Volet 3  : transition vers un thermalisme durable</a:t>
            </a:r>
            <a:endParaRPr lang="fr-FR" sz="1600" kern="100" dirty="0">
              <a:solidFill>
                <a:prstClr val="black">
                  <a:lumMod val="65000"/>
                  <a:lumOff val="35000"/>
                </a:prstClr>
              </a:solidFill>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nSpc>
                <a:spcPct val="150000"/>
              </a:lnSpc>
              <a:buClr>
                <a:srgbClr val="C16023"/>
              </a:buClr>
              <a:buFont typeface="Wingdings" panose="05000000000000000000" pitchFamily="2" charset="2"/>
              <a:buChar char="§"/>
            </a:pPr>
            <a:r>
              <a:rPr lang="fr-FR" sz="1600" kern="100" dirty="0">
                <a:solidFill>
                  <a:prstClr val="black">
                    <a:lumMod val="65000"/>
                    <a:lumOff val="35000"/>
                  </a:prstClr>
                </a:solidFill>
                <a:latin typeface="Arial Rounded MT Bold" panose="020F0704030504030204" pitchFamily="34" charset="0"/>
                <a:ea typeface="Calibri" panose="020F0502020204030204" pitchFamily="34" charset="0"/>
                <a:cs typeface="Times New Roman" panose="02020603050405020304" pitchFamily="18" charset="0"/>
                <a:sym typeface="Wingdings" panose="05000000000000000000" pitchFamily="2" charset="2"/>
              </a:rPr>
              <a:t>Volet 4  : attirer et développer des compétences</a:t>
            </a:r>
            <a:endParaRPr lang="fr-FR" sz="1600" kern="100" dirty="0">
              <a:solidFill>
                <a:prstClr val="black">
                  <a:lumMod val="65000"/>
                  <a:lumOff val="35000"/>
                </a:prstClr>
              </a:solidFill>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nSpc>
                <a:spcPct val="150000"/>
              </a:lnSpc>
              <a:buClr>
                <a:srgbClr val="C16023"/>
              </a:buClr>
              <a:buFont typeface="Wingdings" panose="05000000000000000000" pitchFamily="2" charset="2"/>
              <a:buChar char="§"/>
            </a:pPr>
            <a:r>
              <a:rPr lang="fr-FR" sz="1600" kern="100" dirty="0">
                <a:solidFill>
                  <a:prstClr val="black">
                    <a:lumMod val="65000"/>
                    <a:lumOff val="35000"/>
                  </a:prstClr>
                </a:solidFill>
                <a:latin typeface="Arial Rounded MT Bold" panose="020F0704030504030204" pitchFamily="34" charset="0"/>
                <a:ea typeface="Calibri" panose="020F0502020204030204" pitchFamily="34" charset="0"/>
                <a:cs typeface="Times New Roman" panose="02020603050405020304" pitchFamily="18" charset="0"/>
                <a:sym typeface="Wingdings" panose="05000000000000000000" pitchFamily="2" charset="2"/>
              </a:rPr>
              <a:t>Volet 5  : innover pour le thermalisme de demain</a:t>
            </a:r>
            <a:endParaRPr lang="fr-FR" sz="1600" kern="100" dirty="0">
              <a:solidFill>
                <a:prstClr val="black">
                  <a:lumMod val="65000"/>
                  <a:lumOff val="35000"/>
                </a:prstClr>
              </a:solidFill>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098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220A5-A186-4828-E69A-3DC2197C5F31}"/>
            </a:ext>
          </a:extLst>
        </p:cNvPr>
        <p:cNvGrpSpPr/>
        <p:nvPr/>
      </p:nvGrpSpPr>
      <p:grpSpPr>
        <a:xfrm>
          <a:off x="0" y="0"/>
          <a:ext cx="0" cy="0"/>
          <a:chOff x="0" y="0"/>
          <a:chExt cx="0" cy="0"/>
        </a:xfrm>
      </p:grpSpPr>
      <p:sp>
        <p:nvSpPr>
          <p:cNvPr id="4" name="Cadre 3">
            <a:extLst>
              <a:ext uri="{FF2B5EF4-FFF2-40B4-BE49-F238E27FC236}">
                <a16:creationId xmlns:a16="http://schemas.microsoft.com/office/drawing/2014/main" id="{D6553B90-AB12-F25C-0C46-48DAFBA6072E}"/>
              </a:ext>
            </a:extLst>
          </p:cNvPr>
          <p:cNvSpPr/>
          <p:nvPr/>
        </p:nvSpPr>
        <p:spPr>
          <a:xfrm>
            <a:off x="0" y="0"/>
            <a:ext cx="12192000" cy="6858000"/>
          </a:xfrm>
          <a:prstGeom prst="frame">
            <a:avLst>
              <a:gd name="adj1" fmla="val 5071"/>
            </a:avLst>
          </a:prstGeom>
          <a:solidFill>
            <a:srgbClr val="00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3399"/>
              </a:solidFill>
            </a:endParaRPr>
          </a:p>
        </p:txBody>
      </p:sp>
      <p:pic>
        <p:nvPicPr>
          <p:cNvPr id="6" name="Image 5">
            <a:extLst>
              <a:ext uri="{FF2B5EF4-FFF2-40B4-BE49-F238E27FC236}">
                <a16:creationId xmlns:a16="http://schemas.microsoft.com/office/drawing/2014/main" id="{6251BA60-25B3-B0AB-29C4-3E02B8E1F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84" y="251895"/>
            <a:ext cx="3386328" cy="972312"/>
          </a:xfrm>
          <a:prstGeom prst="rect">
            <a:avLst/>
          </a:prstGeom>
        </p:spPr>
      </p:pic>
      <p:sp>
        <p:nvSpPr>
          <p:cNvPr id="11" name="ZoneTexte 10">
            <a:extLst>
              <a:ext uri="{FF2B5EF4-FFF2-40B4-BE49-F238E27FC236}">
                <a16:creationId xmlns:a16="http://schemas.microsoft.com/office/drawing/2014/main" id="{4E588B77-CBF0-7974-6D0F-943380A369B9}"/>
              </a:ext>
            </a:extLst>
          </p:cNvPr>
          <p:cNvSpPr txBox="1"/>
          <p:nvPr/>
        </p:nvSpPr>
        <p:spPr>
          <a:xfrm>
            <a:off x="5519713" y="449382"/>
            <a:ext cx="6100354" cy="577338"/>
          </a:xfrm>
          <a:prstGeom prst="rect">
            <a:avLst/>
          </a:prstGeom>
          <a:noFill/>
        </p:spPr>
        <p:txBody>
          <a:bodyPr wrap="square">
            <a:spAutoFit/>
          </a:bodyPr>
          <a:lstStyle/>
          <a:p>
            <a:pPr algn="r">
              <a:lnSpc>
                <a:spcPct val="107000"/>
              </a:lnSpc>
              <a:spcAft>
                <a:spcPts val="800"/>
              </a:spcAft>
            </a:pPr>
            <a:r>
              <a:rPr lang="fr-FR" sz="3200" kern="100" dirty="0">
                <a:solidFill>
                  <a:schemeClr val="accent1"/>
                </a:solidFill>
                <a:effectLst/>
                <a:latin typeface="Arial Rounded MT Bold" panose="020F0704030504030204" pitchFamily="34" charset="0"/>
                <a:ea typeface="Calibri" panose="020F0502020204030204" pitchFamily="34" charset="0"/>
                <a:cs typeface="Times New Roman" panose="02020603050405020304" pitchFamily="18" charset="0"/>
              </a:rPr>
              <a:t>AQUI O Thermes</a:t>
            </a:r>
          </a:p>
        </p:txBody>
      </p:sp>
      <p:sp>
        <p:nvSpPr>
          <p:cNvPr id="3" name="ZoneTexte 2">
            <a:extLst>
              <a:ext uri="{FF2B5EF4-FFF2-40B4-BE49-F238E27FC236}">
                <a16:creationId xmlns:a16="http://schemas.microsoft.com/office/drawing/2014/main" id="{F638F643-BF81-2CE0-58D0-182A6F936CE2}"/>
              </a:ext>
            </a:extLst>
          </p:cNvPr>
          <p:cNvSpPr txBox="1"/>
          <p:nvPr/>
        </p:nvSpPr>
        <p:spPr>
          <a:xfrm>
            <a:off x="409945" y="1397679"/>
            <a:ext cx="10494917" cy="555601"/>
          </a:xfrm>
          <a:prstGeom prst="rect">
            <a:avLst/>
          </a:prstGeom>
          <a:noFill/>
        </p:spPr>
        <p:txBody>
          <a:bodyPr wrap="square">
            <a:spAutoFit/>
          </a:bodyPr>
          <a:lstStyle/>
          <a:p>
            <a:r>
              <a:rPr lang="fr-FR"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Une feuille de route = Plan thermal de Nouvelle -Aquitaine</a:t>
            </a:r>
            <a:endParaRPr lang="fr-FR" sz="1600" u="sng" kern="100" dirty="0">
              <a:solidFill>
                <a:srgbClr val="C16023"/>
              </a:solidFill>
              <a:latin typeface="Arial Rounded MT Bold" panose="020F0704030504030204" pitchFamily="34" charset="0"/>
              <a:ea typeface="Calibri" panose="020F0502020204030204" pitchFamily="34" charset="0"/>
              <a:cs typeface="Times New Roman" panose="02020603050405020304" pitchFamily="18" charset="0"/>
            </a:endParaRPr>
          </a:p>
          <a:p>
            <a:pPr marL="171450" indent="-171450">
              <a:lnSpc>
                <a:spcPct val="150000"/>
              </a:lnSpc>
              <a:buClr>
                <a:schemeClr val="accent2"/>
              </a:buClr>
              <a:buFont typeface="Wingdings" panose="05000000000000000000" pitchFamily="2" charset="2"/>
              <a:buChar char="§"/>
            </a:pP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Connecteur droit 6">
            <a:extLst>
              <a:ext uri="{FF2B5EF4-FFF2-40B4-BE49-F238E27FC236}">
                <a16:creationId xmlns:a16="http://schemas.microsoft.com/office/drawing/2014/main" id="{4023C11C-A263-2BB6-8AE7-85D04DCD3502}"/>
              </a:ext>
            </a:extLst>
          </p:cNvPr>
          <p:cNvCxnSpPr>
            <a:cxnSpLocks/>
          </p:cNvCxnSpPr>
          <p:nvPr/>
        </p:nvCxnSpPr>
        <p:spPr>
          <a:xfrm>
            <a:off x="3997234" y="1026720"/>
            <a:ext cx="7602583" cy="5246"/>
          </a:xfrm>
          <a:prstGeom prst="line">
            <a:avLst/>
          </a:prstGeom>
          <a:ln w="12700">
            <a:solidFill>
              <a:srgbClr val="C16023"/>
            </a:solidFill>
          </a:ln>
        </p:spPr>
        <p:style>
          <a:lnRef idx="1">
            <a:schemeClr val="accent2"/>
          </a:lnRef>
          <a:fillRef idx="0">
            <a:schemeClr val="accent2"/>
          </a:fillRef>
          <a:effectRef idx="0">
            <a:schemeClr val="accent2"/>
          </a:effectRef>
          <a:fontRef idx="minor">
            <a:schemeClr val="tx1"/>
          </a:fontRef>
        </p:style>
      </p:cxnSp>
      <p:grpSp>
        <p:nvGrpSpPr>
          <p:cNvPr id="16" name="Groupe 15">
            <a:extLst>
              <a:ext uri="{FF2B5EF4-FFF2-40B4-BE49-F238E27FC236}">
                <a16:creationId xmlns:a16="http://schemas.microsoft.com/office/drawing/2014/main" id="{610F81DE-E61B-1A6D-F067-4DF910F470B4}"/>
              </a:ext>
            </a:extLst>
          </p:cNvPr>
          <p:cNvGrpSpPr/>
          <p:nvPr/>
        </p:nvGrpSpPr>
        <p:grpSpPr>
          <a:xfrm>
            <a:off x="710061" y="813370"/>
            <a:ext cx="10569923" cy="6303056"/>
            <a:chOff x="710061" y="889576"/>
            <a:chExt cx="10569923" cy="6303056"/>
          </a:xfrm>
        </p:grpSpPr>
        <p:graphicFrame>
          <p:nvGraphicFramePr>
            <p:cNvPr id="8" name="Diagramme 7">
              <a:extLst>
                <a:ext uri="{FF2B5EF4-FFF2-40B4-BE49-F238E27FC236}">
                  <a16:creationId xmlns:a16="http://schemas.microsoft.com/office/drawing/2014/main" id="{0692CAE3-4FAA-C548-E866-54066C4CAC1F}"/>
                </a:ext>
              </a:extLst>
            </p:cNvPr>
            <p:cNvGraphicFramePr/>
            <p:nvPr>
              <p:extLst>
                <p:ext uri="{D42A27DB-BD31-4B8C-83A1-F6EECF244321}">
                  <p14:modId xmlns:p14="http://schemas.microsoft.com/office/powerpoint/2010/main" val="1166433974"/>
                </p:ext>
              </p:extLst>
            </p:nvPr>
          </p:nvGraphicFramePr>
          <p:xfrm>
            <a:off x="710061" y="889576"/>
            <a:ext cx="10569923" cy="6303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 8">
              <a:extLst>
                <a:ext uri="{FF2B5EF4-FFF2-40B4-BE49-F238E27FC236}">
                  <a16:creationId xmlns:a16="http://schemas.microsoft.com/office/drawing/2014/main" id="{717B9FA4-8D3B-44A1-5F14-B478959E748A}"/>
                </a:ext>
              </a:extLst>
            </p:cNvPr>
            <p:cNvPicPr>
              <a:picLocks noChangeAspect="1"/>
            </p:cNvPicPr>
            <p:nvPr/>
          </p:nvPicPr>
          <p:blipFill>
            <a:blip r:embed="rId8"/>
            <a:stretch>
              <a:fillRect/>
            </a:stretch>
          </p:blipFill>
          <p:spPr>
            <a:xfrm>
              <a:off x="885255" y="4892442"/>
              <a:ext cx="1491213" cy="937545"/>
            </a:xfrm>
            <a:prstGeom prst="rect">
              <a:avLst/>
            </a:prstGeom>
          </p:spPr>
        </p:pic>
        <p:pic>
          <p:nvPicPr>
            <p:cNvPr id="10" name="Image 9">
              <a:extLst>
                <a:ext uri="{FF2B5EF4-FFF2-40B4-BE49-F238E27FC236}">
                  <a16:creationId xmlns:a16="http://schemas.microsoft.com/office/drawing/2014/main" id="{336F36AC-1D89-EACC-64F6-760EFB7FB95F}"/>
                </a:ext>
              </a:extLst>
            </p:cNvPr>
            <p:cNvPicPr>
              <a:picLocks noChangeAspect="1"/>
            </p:cNvPicPr>
            <p:nvPr/>
          </p:nvPicPr>
          <p:blipFill>
            <a:blip r:embed="rId9"/>
            <a:stretch>
              <a:fillRect/>
            </a:stretch>
          </p:blipFill>
          <p:spPr>
            <a:xfrm>
              <a:off x="5110129" y="5213389"/>
              <a:ext cx="1728814" cy="469307"/>
            </a:xfrm>
            <a:prstGeom prst="rect">
              <a:avLst/>
            </a:prstGeom>
          </p:spPr>
        </p:pic>
        <p:pic>
          <p:nvPicPr>
            <p:cNvPr id="12" name="Image 11">
              <a:extLst>
                <a:ext uri="{FF2B5EF4-FFF2-40B4-BE49-F238E27FC236}">
                  <a16:creationId xmlns:a16="http://schemas.microsoft.com/office/drawing/2014/main" id="{E82BABD5-6C88-6D28-C6BF-E0FC68403D7A}"/>
                </a:ext>
              </a:extLst>
            </p:cNvPr>
            <p:cNvPicPr>
              <a:picLocks noChangeAspect="1"/>
            </p:cNvPicPr>
            <p:nvPr/>
          </p:nvPicPr>
          <p:blipFill>
            <a:blip r:embed="rId10"/>
            <a:stretch>
              <a:fillRect/>
            </a:stretch>
          </p:blipFill>
          <p:spPr>
            <a:xfrm>
              <a:off x="8197468" y="5023741"/>
              <a:ext cx="2143693" cy="618002"/>
            </a:xfrm>
            <a:prstGeom prst="rect">
              <a:avLst/>
            </a:prstGeom>
          </p:spPr>
        </p:pic>
      </p:grpSp>
      <p:pic>
        <p:nvPicPr>
          <p:cNvPr id="17" name="Image 16">
            <a:extLst>
              <a:ext uri="{FF2B5EF4-FFF2-40B4-BE49-F238E27FC236}">
                <a16:creationId xmlns:a16="http://schemas.microsoft.com/office/drawing/2014/main" id="{CD98D873-5D33-37FE-8DD7-78122E6483CF}"/>
              </a:ext>
            </a:extLst>
          </p:cNvPr>
          <p:cNvPicPr>
            <a:picLocks noChangeAspect="1"/>
          </p:cNvPicPr>
          <p:nvPr/>
        </p:nvPicPr>
        <p:blipFill>
          <a:blip r:embed="rId11"/>
          <a:stretch>
            <a:fillRect/>
          </a:stretch>
        </p:blipFill>
        <p:spPr>
          <a:xfrm>
            <a:off x="9793287" y="2908805"/>
            <a:ext cx="1183628" cy="185016"/>
          </a:xfrm>
          <a:prstGeom prst="rect">
            <a:avLst/>
          </a:prstGeom>
        </p:spPr>
      </p:pic>
      <p:pic>
        <p:nvPicPr>
          <p:cNvPr id="19" name="Image 18">
            <a:extLst>
              <a:ext uri="{FF2B5EF4-FFF2-40B4-BE49-F238E27FC236}">
                <a16:creationId xmlns:a16="http://schemas.microsoft.com/office/drawing/2014/main" id="{B2605607-FAC0-6CBA-6789-9B294FCBB064}"/>
              </a:ext>
            </a:extLst>
          </p:cNvPr>
          <p:cNvPicPr>
            <a:picLocks noChangeAspect="1"/>
          </p:cNvPicPr>
          <p:nvPr/>
        </p:nvPicPr>
        <p:blipFill>
          <a:blip r:embed="rId12"/>
          <a:stretch>
            <a:fillRect/>
          </a:stretch>
        </p:blipFill>
        <p:spPr>
          <a:xfrm>
            <a:off x="9730257" y="3344059"/>
            <a:ext cx="1309688" cy="871538"/>
          </a:xfrm>
          <a:prstGeom prst="rect">
            <a:avLst/>
          </a:prstGeom>
        </p:spPr>
      </p:pic>
      <p:sp>
        <p:nvSpPr>
          <p:cNvPr id="20" name="ZoneTexte 19">
            <a:extLst>
              <a:ext uri="{FF2B5EF4-FFF2-40B4-BE49-F238E27FC236}">
                <a16:creationId xmlns:a16="http://schemas.microsoft.com/office/drawing/2014/main" id="{947072BA-9DEB-D7C7-2531-BB39DC858F61}"/>
              </a:ext>
            </a:extLst>
          </p:cNvPr>
          <p:cNvSpPr txBox="1"/>
          <p:nvPr/>
        </p:nvSpPr>
        <p:spPr>
          <a:xfrm>
            <a:off x="8098971" y="1224207"/>
            <a:ext cx="3382968" cy="369332"/>
          </a:xfrm>
          <a:prstGeom prst="rect">
            <a:avLst/>
          </a:prstGeom>
          <a:noFill/>
        </p:spPr>
        <p:txBody>
          <a:bodyPr wrap="square" rtlCol="0">
            <a:spAutoFit/>
          </a:bodyPr>
          <a:lstStyle/>
          <a:p>
            <a:r>
              <a:rPr lang="fr-FR" b="1" dirty="0">
                <a:solidFill>
                  <a:srgbClr val="FF0000"/>
                </a:solidFill>
                <a:highlight>
                  <a:srgbClr val="FFFF00"/>
                </a:highlight>
              </a:rPr>
              <a:t>A retravailler si temps - Laurence</a:t>
            </a:r>
          </a:p>
        </p:txBody>
      </p:sp>
    </p:spTree>
    <p:extLst>
      <p:ext uri="{BB962C8B-B14F-4D97-AF65-F5344CB8AC3E}">
        <p14:creationId xmlns:p14="http://schemas.microsoft.com/office/powerpoint/2010/main" val="212556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6E773-11AC-2D0A-A948-0D9177B9B392}"/>
            </a:ext>
          </a:extLst>
        </p:cNvPr>
        <p:cNvGrpSpPr/>
        <p:nvPr/>
      </p:nvGrpSpPr>
      <p:grpSpPr>
        <a:xfrm>
          <a:off x="0" y="0"/>
          <a:ext cx="0" cy="0"/>
          <a:chOff x="0" y="0"/>
          <a:chExt cx="0" cy="0"/>
        </a:xfrm>
      </p:grpSpPr>
      <p:sp>
        <p:nvSpPr>
          <p:cNvPr id="4" name="Cadre 3">
            <a:extLst>
              <a:ext uri="{FF2B5EF4-FFF2-40B4-BE49-F238E27FC236}">
                <a16:creationId xmlns:a16="http://schemas.microsoft.com/office/drawing/2014/main" id="{61C62C80-7D69-F103-716F-52C5C2F88DD4}"/>
              </a:ext>
            </a:extLst>
          </p:cNvPr>
          <p:cNvSpPr/>
          <p:nvPr/>
        </p:nvSpPr>
        <p:spPr>
          <a:xfrm>
            <a:off x="0" y="0"/>
            <a:ext cx="12192000" cy="6858000"/>
          </a:xfrm>
          <a:prstGeom prst="frame">
            <a:avLst>
              <a:gd name="adj1" fmla="val 5071"/>
            </a:avLst>
          </a:prstGeom>
          <a:solidFill>
            <a:srgbClr val="00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3399"/>
              </a:solidFill>
            </a:endParaRPr>
          </a:p>
        </p:txBody>
      </p:sp>
      <p:pic>
        <p:nvPicPr>
          <p:cNvPr id="6" name="Image 5">
            <a:extLst>
              <a:ext uri="{FF2B5EF4-FFF2-40B4-BE49-F238E27FC236}">
                <a16:creationId xmlns:a16="http://schemas.microsoft.com/office/drawing/2014/main" id="{05BCFA6A-2378-F967-2DEF-33B4E8D87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84" y="251895"/>
            <a:ext cx="3386328" cy="972312"/>
          </a:xfrm>
          <a:prstGeom prst="rect">
            <a:avLst/>
          </a:prstGeom>
        </p:spPr>
      </p:pic>
      <p:sp>
        <p:nvSpPr>
          <p:cNvPr id="11" name="ZoneTexte 10">
            <a:extLst>
              <a:ext uri="{FF2B5EF4-FFF2-40B4-BE49-F238E27FC236}">
                <a16:creationId xmlns:a16="http://schemas.microsoft.com/office/drawing/2014/main" id="{22FFA6FD-903A-FC8F-40CF-998B59B9F13C}"/>
              </a:ext>
            </a:extLst>
          </p:cNvPr>
          <p:cNvSpPr txBox="1"/>
          <p:nvPr/>
        </p:nvSpPr>
        <p:spPr>
          <a:xfrm>
            <a:off x="5519713" y="449382"/>
            <a:ext cx="6100354" cy="577338"/>
          </a:xfrm>
          <a:prstGeom prst="rect">
            <a:avLst/>
          </a:prstGeom>
          <a:noFill/>
        </p:spPr>
        <p:txBody>
          <a:bodyPr wrap="square">
            <a:spAutoFit/>
          </a:bodyPr>
          <a:lstStyle/>
          <a:p>
            <a:pPr algn="r">
              <a:lnSpc>
                <a:spcPct val="107000"/>
              </a:lnSpc>
              <a:spcAft>
                <a:spcPts val="800"/>
              </a:spcAft>
            </a:pPr>
            <a:r>
              <a:rPr lang="fr-FR" sz="3200" kern="100" dirty="0">
                <a:solidFill>
                  <a:schemeClr val="accent1"/>
                </a:solidFill>
                <a:effectLst/>
                <a:latin typeface="Arial Rounded MT Bold" panose="020F0704030504030204" pitchFamily="34" charset="0"/>
                <a:ea typeface="Calibri" panose="020F0502020204030204" pitchFamily="34" charset="0"/>
                <a:cs typeface="Times New Roman" panose="02020603050405020304" pitchFamily="18" charset="0"/>
              </a:rPr>
              <a:t>AQUAPRED</a:t>
            </a:r>
          </a:p>
        </p:txBody>
      </p:sp>
      <p:sp>
        <p:nvSpPr>
          <p:cNvPr id="3" name="ZoneTexte 2">
            <a:extLst>
              <a:ext uri="{FF2B5EF4-FFF2-40B4-BE49-F238E27FC236}">
                <a16:creationId xmlns:a16="http://schemas.microsoft.com/office/drawing/2014/main" id="{DF3EC5E1-3524-F3F7-9FC6-A821DFD308C7}"/>
              </a:ext>
            </a:extLst>
          </p:cNvPr>
          <p:cNvSpPr txBox="1"/>
          <p:nvPr/>
        </p:nvSpPr>
        <p:spPr>
          <a:xfrm>
            <a:off x="659674" y="1604058"/>
            <a:ext cx="10339252" cy="2633093"/>
          </a:xfrm>
          <a:prstGeom prst="rect">
            <a:avLst/>
          </a:prstGeom>
          <a:noFill/>
        </p:spPr>
        <p:txBody>
          <a:bodyPr wrap="square">
            <a:spAutoFit/>
          </a:bodyPr>
          <a:lstStyle/>
          <a:p>
            <a:r>
              <a:rPr lang="fr-FR" sz="1800"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Le consortium </a:t>
            </a:r>
          </a:p>
          <a:p>
            <a:r>
              <a:rPr lang="fr-FR" sz="1800"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crée dans le cadre d’un programme </a:t>
            </a:r>
          </a:p>
          <a:p>
            <a:r>
              <a:rPr lang="fr-FR" sz="1800"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Interreg - Sudoe</a:t>
            </a:r>
          </a:p>
          <a:p>
            <a:pPr>
              <a:lnSpc>
                <a:spcPct val="150000"/>
              </a:lnSpc>
            </a:pPr>
            <a:endParaRPr lang="fr-FR" sz="1800"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endParaRPr>
          </a:p>
          <a:p>
            <a:pPr>
              <a:lnSpc>
                <a:spcPct val="150000"/>
              </a:lnSpc>
            </a:pPr>
            <a:r>
              <a:rPr lang="fr-FR" sz="1600" u="sng" kern="100" dirty="0">
                <a:solidFill>
                  <a:srgbClr val="C16023"/>
                </a:solidFill>
                <a:latin typeface="Arial Rounded MT Bold" panose="020F0704030504030204" pitchFamily="34" charset="0"/>
                <a:ea typeface="Calibri" panose="020F0502020204030204" pitchFamily="34" charset="0"/>
                <a:cs typeface="Times New Roman" panose="02020603050405020304" pitchFamily="18" charset="0"/>
              </a:rPr>
              <a:t>Porteur du projet : </a:t>
            </a:r>
          </a:p>
          <a:p>
            <a:pPr>
              <a:lnSpc>
                <a:spcPct val="150000"/>
              </a:lnSpc>
            </a:pPr>
            <a:endParaRPr lang="fr-FR" sz="1600" u="sng" kern="100" dirty="0">
              <a:solidFill>
                <a:srgbClr val="C16023"/>
              </a:solidFill>
              <a:latin typeface="Arial Rounded MT Bold" panose="020F0704030504030204" pitchFamily="34" charset="0"/>
              <a:ea typeface="Calibri" panose="020F0502020204030204" pitchFamily="34" charset="0"/>
              <a:cs typeface="Times New Roman" panose="02020603050405020304" pitchFamily="18" charset="0"/>
            </a:endParaRPr>
          </a:p>
          <a:p>
            <a:pPr>
              <a:lnSpc>
                <a:spcPct val="150000"/>
              </a:lnSpc>
            </a:pPr>
            <a:r>
              <a:rPr lang="fr-FR" sz="1600" u="sng" kern="100" dirty="0">
                <a:solidFill>
                  <a:srgbClr val="C16023"/>
                </a:solidFill>
                <a:latin typeface="Arial Rounded MT Bold" panose="020F0704030504030204" pitchFamily="34" charset="0"/>
                <a:ea typeface="Calibri" panose="020F0502020204030204" pitchFamily="34" charset="0"/>
                <a:cs typeface="Times New Roman" panose="02020603050405020304" pitchFamily="18" charset="0"/>
              </a:rPr>
              <a:t>10 partenaires :</a:t>
            </a:r>
            <a:endParaRPr lang="fr-FR" sz="1600" kern="100" dirty="0">
              <a:latin typeface="Arial Rounded MT Bold" panose="020F0704030504030204" pitchFamily="34" charset="0"/>
              <a:ea typeface="Calibri" panose="020F0502020204030204" pitchFamily="34" charset="0"/>
              <a:cs typeface="Times New Roman" panose="02020603050405020304" pitchFamily="18" charset="0"/>
            </a:endParaRPr>
          </a:p>
          <a:p>
            <a:pPr marL="171450" indent="-171450">
              <a:lnSpc>
                <a:spcPct val="150000"/>
              </a:lnSpc>
              <a:buClr>
                <a:schemeClr val="accent2"/>
              </a:buClr>
              <a:buFont typeface="Wingdings" panose="05000000000000000000" pitchFamily="2" charset="2"/>
              <a:buChar char="§"/>
            </a:pP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Connecteur droit 6">
            <a:extLst>
              <a:ext uri="{FF2B5EF4-FFF2-40B4-BE49-F238E27FC236}">
                <a16:creationId xmlns:a16="http://schemas.microsoft.com/office/drawing/2014/main" id="{17DCDB03-C12F-7F6F-782D-BBE274DC63EE}"/>
              </a:ext>
            </a:extLst>
          </p:cNvPr>
          <p:cNvCxnSpPr>
            <a:cxnSpLocks/>
          </p:cNvCxnSpPr>
          <p:nvPr/>
        </p:nvCxnSpPr>
        <p:spPr>
          <a:xfrm>
            <a:off x="3997234" y="1026720"/>
            <a:ext cx="7602583" cy="5246"/>
          </a:xfrm>
          <a:prstGeom prst="line">
            <a:avLst/>
          </a:prstGeom>
          <a:ln w="12700">
            <a:solidFill>
              <a:srgbClr val="C16023"/>
            </a:solidFill>
          </a:ln>
        </p:spPr>
        <p:style>
          <a:lnRef idx="1">
            <a:schemeClr val="accent2"/>
          </a:lnRef>
          <a:fillRef idx="0">
            <a:schemeClr val="accent2"/>
          </a:fillRef>
          <a:effectRef idx="0">
            <a:schemeClr val="accent2"/>
          </a:effectRef>
          <a:fontRef idx="minor">
            <a:schemeClr val="tx1"/>
          </a:fontRef>
        </p:style>
      </p:cxnSp>
      <p:pic>
        <p:nvPicPr>
          <p:cNvPr id="2" name="Image 1">
            <a:extLst>
              <a:ext uri="{FF2B5EF4-FFF2-40B4-BE49-F238E27FC236}">
                <a16:creationId xmlns:a16="http://schemas.microsoft.com/office/drawing/2014/main" id="{60EAA2E9-D2F2-DC8A-8630-19E6A13C2EB4}"/>
              </a:ext>
            </a:extLst>
          </p:cNvPr>
          <p:cNvPicPr>
            <a:picLocks noChangeAspect="1"/>
          </p:cNvPicPr>
          <p:nvPr/>
        </p:nvPicPr>
        <p:blipFill>
          <a:blip r:embed="rId3"/>
          <a:stretch>
            <a:fillRect/>
          </a:stretch>
        </p:blipFill>
        <p:spPr>
          <a:xfrm>
            <a:off x="4849086" y="1340241"/>
            <a:ext cx="6517189" cy="2877561"/>
          </a:xfrm>
          <a:prstGeom prst="rect">
            <a:avLst/>
          </a:prstGeom>
        </p:spPr>
      </p:pic>
      <p:pic>
        <p:nvPicPr>
          <p:cNvPr id="8" name="Image 7">
            <a:extLst>
              <a:ext uri="{FF2B5EF4-FFF2-40B4-BE49-F238E27FC236}">
                <a16:creationId xmlns:a16="http://schemas.microsoft.com/office/drawing/2014/main" id="{380ACDA9-76DC-6A9C-CB62-0D69973DA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4553" y="2466393"/>
            <a:ext cx="1435117" cy="1435117"/>
          </a:xfrm>
          <a:prstGeom prst="rect">
            <a:avLst/>
          </a:prstGeom>
        </p:spPr>
      </p:pic>
      <p:pic>
        <p:nvPicPr>
          <p:cNvPr id="10" name="Image 9">
            <a:extLst>
              <a:ext uri="{FF2B5EF4-FFF2-40B4-BE49-F238E27FC236}">
                <a16:creationId xmlns:a16="http://schemas.microsoft.com/office/drawing/2014/main" id="{A698C7CE-0BBB-7217-8EC5-E02C57218CA3}"/>
              </a:ext>
            </a:extLst>
          </p:cNvPr>
          <p:cNvPicPr>
            <a:picLocks noChangeAspect="1"/>
          </p:cNvPicPr>
          <p:nvPr/>
        </p:nvPicPr>
        <p:blipFill>
          <a:blip r:embed="rId5"/>
          <a:stretch>
            <a:fillRect/>
          </a:stretch>
        </p:blipFill>
        <p:spPr>
          <a:xfrm>
            <a:off x="973183" y="4377556"/>
            <a:ext cx="10245634" cy="1655378"/>
          </a:xfrm>
          <a:prstGeom prst="rect">
            <a:avLst/>
          </a:prstGeom>
        </p:spPr>
      </p:pic>
    </p:spTree>
    <p:extLst>
      <p:ext uri="{BB962C8B-B14F-4D97-AF65-F5344CB8AC3E}">
        <p14:creationId xmlns:p14="http://schemas.microsoft.com/office/powerpoint/2010/main" val="101126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4ECBE-254F-3835-24F0-7E7F3EBBE9AA}"/>
            </a:ext>
          </a:extLst>
        </p:cNvPr>
        <p:cNvGrpSpPr/>
        <p:nvPr/>
      </p:nvGrpSpPr>
      <p:grpSpPr>
        <a:xfrm>
          <a:off x="0" y="0"/>
          <a:ext cx="0" cy="0"/>
          <a:chOff x="0" y="0"/>
          <a:chExt cx="0" cy="0"/>
        </a:xfrm>
      </p:grpSpPr>
      <p:sp>
        <p:nvSpPr>
          <p:cNvPr id="4" name="Cadre 3">
            <a:extLst>
              <a:ext uri="{FF2B5EF4-FFF2-40B4-BE49-F238E27FC236}">
                <a16:creationId xmlns:a16="http://schemas.microsoft.com/office/drawing/2014/main" id="{B6A32D9F-A31C-7A5A-92DE-43AFD5739E48}"/>
              </a:ext>
            </a:extLst>
          </p:cNvPr>
          <p:cNvSpPr/>
          <p:nvPr/>
        </p:nvSpPr>
        <p:spPr>
          <a:xfrm>
            <a:off x="0" y="0"/>
            <a:ext cx="12192000" cy="6858000"/>
          </a:xfrm>
          <a:prstGeom prst="frame">
            <a:avLst>
              <a:gd name="adj1" fmla="val 5071"/>
            </a:avLst>
          </a:prstGeom>
          <a:solidFill>
            <a:srgbClr val="00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3399"/>
              </a:solidFill>
            </a:endParaRPr>
          </a:p>
        </p:txBody>
      </p:sp>
      <p:pic>
        <p:nvPicPr>
          <p:cNvPr id="6" name="Image 5">
            <a:extLst>
              <a:ext uri="{FF2B5EF4-FFF2-40B4-BE49-F238E27FC236}">
                <a16:creationId xmlns:a16="http://schemas.microsoft.com/office/drawing/2014/main" id="{08D0A19C-A72D-59B7-40D9-EF68E475B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84" y="251895"/>
            <a:ext cx="3386328" cy="972312"/>
          </a:xfrm>
          <a:prstGeom prst="rect">
            <a:avLst/>
          </a:prstGeom>
        </p:spPr>
      </p:pic>
      <p:sp>
        <p:nvSpPr>
          <p:cNvPr id="11" name="ZoneTexte 10">
            <a:extLst>
              <a:ext uri="{FF2B5EF4-FFF2-40B4-BE49-F238E27FC236}">
                <a16:creationId xmlns:a16="http://schemas.microsoft.com/office/drawing/2014/main" id="{E8FF8ACB-02FC-78B7-D021-FC2192E91141}"/>
              </a:ext>
            </a:extLst>
          </p:cNvPr>
          <p:cNvSpPr txBox="1"/>
          <p:nvPr/>
        </p:nvSpPr>
        <p:spPr>
          <a:xfrm>
            <a:off x="5519713" y="449382"/>
            <a:ext cx="6100354" cy="577338"/>
          </a:xfrm>
          <a:prstGeom prst="rect">
            <a:avLst/>
          </a:prstGeom>
          <a:noFill/>
        </p:spPr>
        <p:txBody>
          <a:bodyPr wrap="square">
            <a:spAutoFit/>
          </a:bodyPr>
          <a:lstStyle/>
          <a:p>
            <a:pPr algn="r">
              <a:lnSpc>
                <a:spcPct val="107000"/>
              </a:lnSpc>
              <a:spcAft>
                <a:spcPts val="800"/>
              </a:spcAft>
            </a:pPr>
            <a:r>
              <a:rPr lang="fr-FR" sz="3200" kern="100" dirty="0">
                <a:solidFill>
                  <a:schemeClr val="accent1"/>
                </a:solidFill>
                <a:effectLst/>
                <a:latin typeface="Arial Rounded MT Bold" panose="020F0704030504030204" pitchFamily="34" charset="0"/>
                <a:ea typeface="Calibri" panose="020F0502020204030204" pitchFamily="34" charset="0"/>
                <a:cs typeface="Times New Roman" panose="02020603050405020304" pitchFamily="18" charset="0"/>
              </a:rPr>
              <a:t>AQUAPRED</a:t>
            </a:r>
          </a:p>
        </p:txBody>
      </p:sp>
      <p:sp>
        <p:nvSpPr>
          <p:cNvPr id="3" name="ZoneTexte 2">
            <a:extLst>
              <a:ext uri="{FF2B5EF4-FFF2-40B4-BE49-F238E27FC236}">
                <a16:creationId xmlns:a16="http://schemas.microsoft.com/office/drawing/2014/main" id="{E8982C53-B676-D100-C701-6190B67346D5}"/>
              </a:ext>
            </a:extLst>
          </p:cNvPr>
          <p:cNvSpPr txBox="1"/>
          <p:nvPr/>
        </p:nvSpPr>
        <p:spPr>
          <a:xfrm>
            <a:off x="659673" y="1604058"/>
            <a:ext cx="10940143" cy="4101572"/>
          </a:xfrm>
          <a:prstGeom prst="rect">
            <a:avLst/>
          </a:prstGeom>
          <a:noFill/>
        </p:spPr>
        <p:txBody>
          <a:bodyPr wrap="square">
            <a:spAutoFit/>
          </a:bodyPr>
          <a:lstStyle/>
          <a:p>
            <a:pPr>
              <a:lnSpc>
                <a:spcPct val="150000"/>
              </a:lnSpc>
            </a:pPr>
            <a:r>
              <a:rPr lang="fr-FR" sz="1800"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Présentation du projet</a:t>
            </a:r>
          </a:p>
          <a:p>
            <a:pPr>
              <a:lnSpc>
                <a:spcPct val="150000"/>
              </a:lnSpc>
            </a:pPr>
            <a:r>
              <a:rPr lang="fr-FR" altLang="fr-FR" kern="100" dirty="0">
                <a:latin typeface="Arial Rounded MT Bold" panose="020F0704030504030204" pitchFamily="34" charset="0"/>
                <a:ea typeface="Calibri" panose="020F0502020204030204" pitchFamily="34" charset="0"/>
                <a:cs typeface="Times New Roman" panose="02020603050405020304" pitchFamily="18" charset="0"/>
              </a:rPr>
              <a:t>création d’un </a:t>
            </a:r>
            <a:r>
              <a:rPr lang="fr-FR" kern="100" dirty="0">
                <a:latin typeface="Arial Rounded MT Bold" panose="020F0704030504030204" pitchFamily="34" charset="0"/>
                <a:ea typeface="Calibri" panose="020F0502020204030204" pitchFamily="34" charset="0"/>
                <a:cs typeface="Times New Roman" panose="02020603050405020304" pitchFamily="18" charset="0"/>
              </a:rPr>
              <a:t>Système de contrôle et de prévention des contaminants dans les eaux minérales médicinales impliquant l’intelligence artificielle </a:t>
            </a:r>
          </a:p>
          <a:p>
            <a:pPr>
              <a:lnSpc>
                <a:spcPct val="150000"/>
              </a:lnSpc>
            </a:pPr>
            <a:endParaRPr lang="fr-FR" sz="1600" u="sng" kern="100" dirty="0">
              <a:solidFill>
                <a:srgbClr val="C16023"/>
              </a:solidFill>
              <a:latin typeface="Arial Rounded MT Bold" panose="020F0704030504030204" pitchFamily="34" charset="0"/>
              <a:ea typeface="Calibri" panose="020F0502020204030204" pitchFamily="34" charset="0"/>
              <a:cs typeface="Times New Roman" panose="02020603050405020304" pitchFamily="18" charset="0"/>
            </a:endParaRPr>
          </a:p>
          <a:p>
            <a:pPr>
              <a:lnSpc>
                <a:spcPct val="150000"/>
              </a:lnSpc>
            </a:pPr>
            <a:r>
              <a:rPr lang="fr-FR" sz="1600" u="sng" kern="100" dirty="0">
                <a:solidFill>
                  <a:srgbClr val="C16023"/>
                </a:solidFill>
                <a:latin typeface="Arial Rounded MT Bold" panose="020F0704030504030204" pitchFamily="34" charset="0"/>
                <a:ea typeface="Calibri" panose="020F0502020204030204" pitchFamily="34" charset="0"/>
                <a:cs typeface="Times New Roman" panose="02020603050405020304" pitchFamily="18" charset="0"/>
              </a:rPr>
              <a:t>Objectifs</a:t>
            </a:r>
          </a:p>
          <a:p>
            <a:pPr marL="171450" lvl="1" indent="-171450">
              <a:lnSpc>
                <a:spcPct val="150000"/>
              </a:lnSpc>
              <a:buClr>
                <a:schemeClr val="accent2"/>
              </a:buClr>
              <a:buFont typeface="Wingdings" panose="05000000000000000000" pitchFamily="2" charset="2"/>
              <a:buChar char="§"/>
            </a:pPr>
            <a:r>
              <a:rPr lang="fr-FR" altLang="fr-FR" kern="100" dirty="0">
                <a:latin typeface="Arial Rounded MT Bold" panose="020F0704030504030204" pitchFamily="34" charset="0"/>
                <a:ea typeface="Calibri" panose="020F0502020204030204" pitchFamily="34" charset="0"/>
                <a:cs typeface="Times New Roman" panose="02020603050405020304" pitchFamily="18" charset="0"/>
              </a:rPr>
              <a:t>proposer aux établissements thermaux un nouvel outil permettant d’anticiper les changements physico-chimiques de l’eau</a:t>
            </a:r>
          </a:p>
          <a:p>
            <a:pPr marL="171450" lvl="1" indent="-171450">
              <a:lnSpc>
                <a:spcPct val="150000"/>
              </a:lnSpc>
              <a:buClr>
                <a:schemeClr val="accent2"/>
              </a:buClr>
              <a:buFont typeface="Wingdings" panose="05000000000000000000" pitchFamily="2" charset="2"/>
              <a:buChar char="§"/>
            </a:pPr>
            <a:r>
              <a:rPr lang="fr-FR" altLang="fr-FR" kern="100" dirty="0">
                <a:latin typeface="Arial Rounded MT Bold" panose="020F0704030504030204" pitchFamily="34" charset="0"/>
                <a:ea typeface="Calibri" panose="020F0502020204030204" pitchFamily="34" charset="0"/>
                <a:cs typeface="Times New Roman" panose="02020603050405020304" pitchFamily="18" charset="0"/>
              </a:rPr>
              <a:t>Préserver de la ressource en eau en amont et aval de son utilisation</a:t>
            </a:r>
          </a:p>
          <a:p>
            <a:pPr marL="171450" lvl="1" indent="-171450">
              <a:lnSpc>
                <a:spcPct val="150000"/>
              </a:lnSpc>
              <a:buClr>
                <a:schemeClr val="accent2"/>
              </a:buClr>
              <a:buFont typeface="Wingdings" panose="05000000000000000000" pitchFamily="2" charset="2"/>
              <a:buChar char="§"/>
            </a:pPr>
            <a:r>
              <a:rPr lang="fr-FR" kern="100" dirty="0">
                <a:latin typeface="Arial Rounded MT Bold" panose="020F0704030504030204" pitchFamily="34" charset="0"/>
                <a:ea typeface="Calibri" panose="020F0502020204030204" pitchFamily="34" charset="0"/>
                <a:cs typeface="Times New Roman" panose="02020603050405020304" pitchFamily="18" charset="0"/>
              </a:rPr>
              <a:t>Faire parler du thermalisme comme Une filière innovante Responsable et durable Moderne et consciente des enjeux du monde d’aujourd’hui</a:t>
            </a:r>
          </a:p>
        </p:txBody>
      </p:sp>
      <p:cxnSp>
        <p:nvCxnSpPr>
          <p:cNvPr id="7" name="Connecteur droit 6">
            <a:extLst>
              <a:ext uri="{FF2B5EF4-FFF2-40B4-BE49-F238E27FC236}">
                <a16:creationId xmlns:a16="http://schemas.microsoft.com/office/drawing/2014/main" id="{D9F9E60F-AE38-E929-7B82-ECCC2F56B84B}"/>
              </a:ext>
            </a:extLst>
          </p:cNvPr>
          <p:cNvCxnSpPr>
            <a:cxnSpLocks/>
          </p:cNvCxnSpPr>
          <p:nvPr/>
        </p:nvCxnSpPr>
        <p:spPr>
          <a:xfrm>
            <a:off x="3997234" y="1026720"/>
            <a:ext cx="7602583" cy="5246"/>
          </a:xfrm>
          <a:prstGeom prst="line">
            <a:avLst/>
          </a:prstGeom>
          <a:ln w="12700">
            <a:solidFill>
              <a:srgbClr val="C16023"/>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5146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061BD-38DD-06EE-0DDD-E369E3BFB722}"/>
            </a:ext>
          </a:extLst>
        </p:cNvPr>
        <p:cNvGrpSpPr/>
        <p:nvPr/>
      </p:nvGrpSpPr>
      <p:grpSpPr>
        <a:xfrm>
          <a:off x="0" y="0"/>
          <a:ext cx="0" cy="0"/>
          <a:chOff x="0" y="0"/>
          <a:chExt cx="0" cy="0"/>
        </a:xfrm>
      </p:grpSpPr>
      <p:sp>
        <p:nvSpPr>
          <p:cNvPr id="4" name="Cadre 3">
            <a:extLst>
              <a:ext uri="{FF2B5EF4-FFF2-40B4-BE49-F238E27FC236}">
                <a16:creationId xmlns:a16="http://schemas.microsoft.com/office/drawing/2014/main" id="{13B6808B-D819-69E9-F95A-7A7FC0B3CBBB}"/>
              </a:ext>
            </a:extLst>
          </p:cNvPr>
          <p:cNvSpPr/>
          <p:nvPr/>
        </p:nvSpPr>
        <p:spPr>
          <a:xfrm>
            <a:off x="0" y="0"/>
            <a:ext cx="12192000" cy="6858000"/>
          </a:xfrm>
          <a:prstGeom prst="frame">
            <a:avLst>
              <a:gd name="adj1" fmla="val 5071"/>
            </a:avLst>
          </a:prstGeom>
          <a:solidFill>
            <a:srgbClr val="00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3399"/>
              </a:solidFill>
            </a:endParaRPr>
          </a:p>
        </p:txBody>
      </p:sp>
      <p:pic>
        <p:nvPicPr>
          <p:cNvPr id="6" name="Image 5">
            <a:extLst>
              <a:ext uri="{FF2B5EF4-FFF2-40B4-BE49-F238E27FC236}">
                <a16:creationId xmlns:a16="http://schemas.microsoft.com/office/drawing/2014/main" id="{7A1129B6-0AB6-2A52-F75C-664CD654D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84" y="251895"/>
            <a:ext cx="3386328" cy="972312"/>
          </a:xfrm>
          <a:prstGeom prst="rect">
            <a:avLst/>
          </a:prstGeom>
        </p:spPr>
      </p:pic>
      <p:sp>
        <p:nvSpPr>
          <p:cNvPr id="11" name="ZoneTexte 10">
            <a:extLst>
              <a:ext uri="{FF2B5EF4-FFF2-40B4-BE49-F238E27FC236}">
                <a16:creationId xmlns:a16="http://schemas.microsoft.com/office/drawing/2014/main" id="{5E2BCD8E-B24F-3C69-5A8A-0E75A118CB0B}"/>
              </a:ext>
            </a:extLst>
          </p:cNvPr>
          <p:cNvSpPr txBox="1"/>
          <p:nvPr/>
        </p:nvSpPr>
        <p:spPr>
          <a:xfrm>
            <a:off x="5519713" y="449382"/>
            <a:ext cx="6100354" cy="577338"/>
          </a:xfrm>
          <a:prstGeom prst="rect">
            <a:avLst/>
          </a:prstGeom>
          <a:noFill/>
        </p:spPr>
        <p:txBody>
          <a:bodyPr wrap="square">
            <a:spAutoFit/>
          </a:bodyPr>
          <a:lstStyle/>
          <a:p>
            <a:pPr algn="r">
              <a:lnSpc>
                <a:spcPct val="107000"/>
              </a:lnSpc>
              <a:spcAft>
                <a:spcPts val="800"/>
              </a:spcAft>
            </a:pPr>
            <a:r>
              <a:rPr lang="fr-FR" sz="3200" kern="100" dirty="0">
                <a:solidFill>
                  <a:schemeClr val="accent1"/>
                </a:solidFill>
                <a:effectLst/>
                <a:latin typeface="Arial Rounded MT Bold" panose="020F0704030504030204" pitchFamily="34" charset="0"/>
                <a:ea typeface="Calibri" panose="020F0502020204030204" pitchFamily="34" charset="0"/>
                <a:cs typeface="Times New Roman" panose="02020603050405020304" pitchFamily="18" charset="0"/>
              </a:rPr>
              <a:t>AQUAPRED</a:t>
            </a:r>
          </a:p>
        </p:txBody>
      </p:sp>
      <p:sp>
        <p:nvSpPr>
          <p:cNvPr id="3" name="ZoneTexte 2">
            <a:extLst>
              <a:ext uri="{FF2B5EF4-FFF2-40B4-BE49-F238E27FC236}">
                <a16:creationId xmlns:a16="http://schemas.microsoft.com/office/drawing/2014/main" id="{B107686E-6E60-C5CC-08A1-F5F1E88FE1C1}"/>
              </a:ext>
            </a:extLst>
          </p:cNvPr>
          <p:cNvSpPr txBox="1"/>
          <p:nvPr/>
        </p:nvSpPr>
        <p:spPr>
          <a:xfrm>
            <a:off x="659673" y="1604058"/>
            <a:ext cx="10940143" cy="3328283"/>
          </a:xfrm>
          <a:prstGeom prst="rect">
            <a:avLst/>
          </a:prstGeom>
          <a:noFill/>
        </p:spPr>
        <p:txBody>
          <a:bodyPr wrap="square">
            <a:spAutoFit/>
          </a:bodyPr>
          <a:lstStyle/>
          <a:p>
            <a:pPr>
              <a:lnSpc>
                <a:spcPct val="200000"/>
              </a:lnSpc>
            </a:pPr>
            <a:r>
              <a:rPr lang="fr-FR" u="sng" kern="100" dirty="0">
                <a:solidFill>
                  <a:srgbClr val="C16023"/>
                </a:solidFill>
                <a:latin typeface="Arial Rounded MT Bold" panose="020F0704030504030204" pitchFamily="34" charset="0"/>
                <a:ea typeface="Calibri" panose="020F0502020204030204" pitchFamily="34" charset="0"/>
                <a:cs typeface="Times New Roman" panose="02020603050405020304" pitchFamily="18" charset="0"/>
              </a:rPr>
              <a:t>En quelques chiffres</a:t>
            </a:r>
          </a:p>
          <a:p>
            <a:pPr marL="171450" lvl="1" indent="-171450">
              <a:lnSpc>
                <a:spcPct val="200000"/>
              </a:lnSpc>
              <a:buClr>
                <a:schemeClr val="accent2"/>
              </a:buClr>
              <a:buFont typeface="Wingdings" panose="05000000000000000000" pitchFamily="2" charset="2"/>
              <a:buChar char="§"/>
            </a:pPr>
            <a:r>
              <a:rPr lang="fr-FR" altLang="fr-FR" kern="100" dirty="0">
                <a:latin typeface="Arial Rounded MT Bold" panose="020F0704030504030204" pitchFamily="34" charset="0"/>
                <a:ea typeface="Calibri" panose="020F0502020204030204" pitchFamily="34" charset="0"/>
                <a:cs typeface="Times New Roman" panose="02020603050405020304" pitchFamily="18" charset="0"/>
              </a:rPr>
              <a:t>Budget : 1 871 530 ,36 €</a:t>
            </a:r>
          </a:p>
          <a:p>
            <a:pPr marL="171450" lvl="1" indent="-171450">
              <a:lnSpc>
                <a:spcPct val="200000"/>
              </a:lnSpc>
              <a:buClr>
                <a:schemeClr val="accent2"/>
              </a:buClr>
              <a:buFont typeface="Wingdings" panose="05000000000000000000" pitchFamily="2" charset="2"/>
              <a:buChar char="§"/>
            </a:pPr>
            <a:r>
              <a:rPr lang="fr-FR" altLang="fr-FR" kern="100" dirty="0">
                <a:latin typeface="Arial Rounded MT Bold" panose="020F0704030504030204" pitchFamily="34" charset="0"/>
                <a:ea typeface="Calibri" panose="020F0502020204030204" pitchFamily="34" charset="0"/>
                <a:cs typeface="Times New Roman" panose="02020603050405020304" pitchFamily="18" charset="0"/>
              </a:rPr>
              <a:t>Subvention FEDER : 1 403 647,78 €</a:t>
            </a:r>
          </a:p>
          <a:p>
            <a:pPr marL="171450" lvl="1" indent="-171450">
              <a:lnSpc>
                <a:spcPct val="200000"/>
              </a:lnSpc>
              <a:buClr>
                <a:schemeClr val="accent2"/>
              </a:buClr>
              <a:buFont typeface="Wingdings" panose="05000000000000000000" pitchFamily="2" charset="2"/>
              <a:buChar char="§"/>
            </a:pPr>
            <a:r>
              <a:rPr lang="fr-FR" altLang="fr-FR" kern="100" dirty="0">
                <a:latin typeface="Arial Rounded MT Bold" panose="020F0704030504030204" pitchFamily="34" charset="0"/>
                <a:ea typeface="Calibri" panose="020F0502020204030204" pitchFamily="34" charset="0"/>
                <a:cs typeface="Times New Roman" panose="02020603050405020304" pitchFamily="18" charset="0"/>
              </a:rPr>
              <a:t>3  régions/ 3 pays</a:t>
            </a:r>
          </a:p>
          <a:p>
            <a:pPr marL="171450" lvl="1" indent="-171450">
              <a:lnSpc>
                <a:spcPct val="200000"/>
              </a:lnSpc>
              <a:buClr>
                <a:schemeClr val="accent2"/>
              </a:buClr>
              <a:buFont typeface="Wingdings" panose="05000000000000000000" pitchFamily="2" charset="2"/>
              <a:buChar char="§"/>
            </a:pPr>
            <a:r>
              <a:rPr lang="fr-FR" altLang="fr-FR" kern="100" dirty="0">
                <a:latin typeface="Arial Rounded MT Bold" panose="020F0704030504030204" pitchFamily="34" charset="0"/>
                <a:ea typeface="Calibri" panose="020F0502020204030204" pitchFamily="34" charset="0"/>
                <a:cs typeface="Times New Roman" panose="02020603050405020304" pitchFamily="18" charset="0"/>
              </a:rPr>
              <a:t>5 établissements thermaux partie prenante</a:t>
            </a:r>
          </a:p>
          <a:p>
            <a:pPr marL="171450" lvl="1" indent="-171450">
              <a:lnSpc>
                <a:spcPct val="200000"/>
              </a:lnSpc>
              <a:buClr>
                <a:schemeClr val="accent2"/>
              </a:buClr>
              <a:buFont typeface="Wingdings" panose="05000000000000000000" pitchFamily="2" charset="2"/>
              <a:buChar char="§"/>
            </a:pPr>
            <a:r>
              <a:rPr lang="fr-FR" altLang="fr-FR" kern="100" dirty="0">
                <a:latin typeface="Arial Rounded MT Bold" panose="020F0704030504030204" pitchFamily="34" charset="0"/>
                <a:ea typeface="Calibri" panose="020F0502020204030204" pitchFamily="34" charset="0"/>
                <a:cs typeface="Times New Roman" panose="02020603050405020304" pitchFamily="18" charset="0"/>
              </a:rPr>
              <a:t>13 acteurs et partenaires</a:t>
            </a:r>
          </a:p>
        </p:txBody>
      </p:sp>
      <p:cxnSp>
        <p:nvCxnSpPr>
          <p:cNvPr id="7" name="Connecteur droit 6">
            <a:extLst>
              <a:ext uri="{FF2B5EF4-FFF2-40B4-BE49-F238E27FC236}">
                <a16:creationId xmlns:a16="http://schemas.microsoft.com/office/drawing/2014/main" id="{C9790D50-3963-D007-4E39-5DE0ACED3961}"/>
              </a:ext>
            </a:extLst>
          </p:cNvPr>
          <p:cNvCxnSpPr>
            <a:cxnSpLocks/>
          </p:cNvCxnSpPr>
          <p:nvPr/>
        </p:nvCxnSpPr>
        <p:spPr>
          <a:xfrm>
            <a:off x="3997234" y="1026720"/>
            <a:ext cx="7602583" cy="5246"/>
          </a:xfrm>
          <a:prstGeom prst="line">
            <a:avLst/>
          </a:prstGeom>
          <a:ln w="12700">
            <a:solidFill>
              <a:srgbClr val="C16023"/>
            </a:solidFill>
          </a:ln>
        </p:spPr>
        <p:style>
          <a:lnRef idx="1">
            <a:schemeClr val="accent2"/>
          </a:lnRef>
          <a:fillRef idx="0">
            <a:schemeClr val="accent2"/>
          </a:fillRef>
          <a:effectRef idx="0">
            <a:schemeClr val="accent2"/>
          </a:effectRef>
          <a:fontRef idx="minor">
            <a:schemeClr val="tx1"/>
          </a:fontRef>
        </p:style>
      </p:cxnSp>
      <p:pic>
        <p:nvPicPr>
          <p:cNvPr id="12" name="Image 11">
            <a:extLst>
              <a:ext uri="{FF2B5EF4-FFF2-40B4-BE49-F238E27FC236}">
                <a16:creationId xmlns:a16="http://schemas.microsoft.com/office/drawing/2014/main" id="{80B7B9CA-A6A9-DD35-ACDE-8AC82B6952ED}"/>
              </a:ext>
            </a:extLst>
          </p:cNvPr>
          <p:cNvPicPr>
            <a:picLocks noChangeAspect="1"/>
          </p:cNvPicPr>
          <p:nvPr/>
        </p:nvPicPr>
        <p:blipFill>
          <a:blip r:embed="rId3"/>
          <a:stretch>
            <a:fillRect/>
          </a:stretch>
        </p:blipFill>
        <p:spPr>
          <a:xfrm>
            <a:off x="7107587" y="1224207"/>
            <a:ext cx="3324134" cy="4770514"/>
          </a:xfrm>
          <a:prstGeom prst="rect">
            <a:avLst/>
          </a:prstGeom>
          <a:ln>
            <a:solidFill>
              <a:srgbClr val="003399"/>
            </a:solidFill>
          </a:ln>
        </p:spPr>
      </p:pic>
    </p:spTree>
    <p:extLst>
      <p:ext uri="{BB962C8B-B14F-4D97-AF65-F5344CB8AC3E}">
        <p14:creationId xmlns:p14="http://schemas.microsoft.com/office/powerpoint/2010/main" val="1683552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EF382-1B01-238A-E75D-7ACBC11409D6}"/>
            </a:ext>
          </a:extLst>
        </p:cNvPr>
        <p:cNvGrpSpPr/>
        <p:nvPr/>
      </p:nvGrpSpPr>
      <p:grpSpPr>
        <a:xfrm>
          <a:off x="0" y="0"/>
          <a:ext cx="0" cy="0"/>
          <a:chOff x="0" y="0"/>
          <a:chExt cx="0" cy="0"/>
        </a:xfrm>
      </p:grpSpPr>
      <p:sp>
        <p:nvSpPr>
          <p:cNvPr id="4" name="Cadre 3">
            <a:extLst>
              <a:ext uri="{FF2B5EF4-FFF2-40B4-BE49-F238E27FC236}">
                <a16:creationId xmlns:a16="http://schemas.microsoft.com/office/drawing/2014/main" id="{D0C6B5E7-4B64-5F23-69C4-96111C23AEE1}"/>
              </a:ext>
            </a:extLst>
          </p:cNvPr>
          <p:cNvSpPr/>
          <p:nvPr/>
        </p:nvSpPr>
        <p:spPr>
          <a:xfrm>
            <a:off x="0" y="0"/>
            <a:ext cx="12192000" cy="6858000"/>
          </a:xfrm>
          <a:prstGeom prst="frame">
            <a:avLst>
              <a:gd name="adj1" fmla="val 5071"/>
            </a:avLst>
          </a:prstGeom>
          <a:solidFill>
            <a:srgbClr val="00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3399"/>
              </a:solidFill>
            </a:endParaRPr>
          </a:p>
        </p:txBody>
      </p:sp>
      <p:pic>
        <p:nvPicPr>
          <p:cNvPr id="6" name="Image 5">
            <a:extLst>
              <a:ext uri="{FF2B5EF4-FFF2-40B4-BE49-F238E27FC236}">
                <a16:creationId xmlns:a16="http://schemas.microsoft.com/office/drawing/2014/main" id="{22E5809C-BF38-3E4B-8D02-88D56AD32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84" y="251895"/>
            <a:ext cx="3386328" cy="972312"/>
          </a:xfrm>
          <a:prstGeom prst="rect">
            <a:avLst/>
          </a:prstGeom>
        </p:spPr>
      </p:pic>
      <p:sp>
        <p:nvSpPr>
          <p:cNvPr id="11" name="ZoneTexte 10">
            <a:extLst>
              <a:ext uri="{FF2B5EF4-FFF2-40B4-BE49-F238E27FC236}">
                <a16:creationId xmlns:a16="http://schemas.microsoft.com/office/drawing/2014/main" id="{4CB9D492-DE8B-9D06-A324-743843F41E52}"/>
              </a:ext>
            </a:extLst>
          </p:cNvPr>
          <p:cNvSpPr txBox="1"/>
          <p:nvPr/>
        </p:nvSpPr>
        <p:spPr>
          <a:xfrm>
            <a:off x="5519713" y="449382"/>
            <a:ext cx="6100354" cy="577338"/>
          </a:xfrm>
          <a:prstGeom prst="rect">
            <a:avLst/>
          </a:prstGeom>
          <a:noFill/>
        </p:spPr>
        <p:txBody>
          <a:bodyPr wrap="square">
            <a:spAutoFit/>
          </a:bodyPr>
          <a:lstStyle/>
          <a:p>
            <a:pPr algn="r">
              <a:lnSpc>
                <a:spcPct val="107000"/>
              </a:lnSpc>
              <a:spcAft>
                <a:spcPts val="800"/>
              </a:spcAft>
            </a:pPr>
            <a:r>
              <a:rPr lang="fr-FR" sz="3200" kern="100" dirty="0">
                <a:solidFill>
                  <a:schemeClr val="accent1"/>
                </a:solidFill>
                <a:effectLst/>
                <a:latin typeface="Arial Rounded MT Bold" panose="020F0704030504030204" pitchFamily="34" charset="0"/>
                <a:ea typeface="Calibri" panose="020F0502020204030204" pitchFamily="34" charset="0"/>
                <a:cs typeface="Times New Roman" panose="02020603050405020304" pitchFamily="18" charset="0"/>
              </a:rPr>
              <a:t>AQUAPRED</a:t>
            </a:r>
          </a:p>
        </p:txBody>
      </p:sp>
      <p:sp>
        <p:nvSpPr>
          <p:cNvPr id="3" name="ZoneTexte 2">
            <a:extLst>
              <a:ext uri="{FF2B5EF4-FFF2-40B4-BE49-F238E27FC236}">
                <a16:creationId xmlns:a16="http://schemas.microsoft.com/office/drawing/2014/main" id="{CB60F425-5482-E55D-3EA0-FAB3CD98F053}"/>
              </a:ext>
            </a:extLst>
          </p:cNvPr>
          <p:cNvSpPr txBox="1"/>
          <p:nvPr/>
        </p:nvSpPr>
        <p:spPr>
          <a:xfrm>
            <a:off x="679924" y="1363680"/>
            <a:ext cx="10940143" cy="869918"/>
          </a:xfrm>
          <a:prstGeom prst="rect">
            <a:avLst/>
          </a:prstGeom>
          <a:noFill/>
        </p:spPr>
        <p:txBody>
          <a:bodyPr wrap="square">
            <a:spAutoFit/>
          </a:bodyPr>
          <a:lstStyle/>
          <a:p>
            <a:pPr>
              <a:lnSpc>
                <a:spcPct val="150000"/>
              </a:lnSpc>
            </a:pPr>
            <a:r>
              <a:rPr lang="fr-FR" sz="1800" u="sng" kern="100" dirty="0">
                <a:solidFill>
                  <a:srgbClr val="003399"/>
                </a:solidFill>
                <a:latin typeface="Arial Rounded MT Bold" panose="020F0704030504030204" pitchFamily="34" charset="0"/>
                <a:ea typeface="Calibri" panose="020F0502020204030204" pitchFamily="34" charset="0"/>
                <a:cs typeface="Times New Roman" panose="02020603050405020304" pitchFamily="18" charset="0"/>
              </a:rPr>
              <a:t>Faire reconnaitre le thermalisme comme une filière innovante , au service de la préservation des ressources</a:t>
            </a:r>
          </a:p>
        </p:txBody>
      </p:sp>
      <p:cxnSp>
        <p:nvCxnSpPr>
          <p:cNvPr id="7" name="Connecteur droit 6">
            <a:extLst>
              <a:ext uri="{FF2B5EF4-FFF2-40B4-BE49-F238E27FC236}">
                <a16:creationId xmlns:a16="http://schemas.microsoft.com/office/drawing/2014/main" id="{3B86F990-D1AC-B937-B176-8463D49C2293}"/>
              </a:ext>
            </a:extLst>
          </p:cNvPr>
          <p:cNvCxnSpPr>
            <a:cxnSpLocks/>
          </p:cNvCxnSpPr>
          <p:nvPr/>
        </p:nvCxnSpPr>
        <p:spPr>
          <a:xfrm>
            <a:off x="3997234" y="1026720"/>
            <a:ext cx="7602583" cy="5246"/>
          </a:xfrm>
          <a:prstGeom prst="line">
            <a:avLst/>
          </a:prstGeom>
          <a:ln w="12700">
            <a:solidFill>
              <a:srgbClr val="C16023"/>
            </a:solidFill>
          </a:ln>
        </p:spPr>
        <p:style>
          <a:lnRef idx="1">
            <a:schemeClr val="accent2"/>
          </a:lnRef>
          <a:fillRef idx="0">
            <a:schemeClr val="accent2"/>
          </a:fillRef>
          <a:effectRef idx="0">
            <a:schemeClr val="accent2"/>
          </a:effectRef>
          <a:fontRef idx="minor">
            <a:schemeClr val="tx1"/>
          </a:fontRef>
        </p:style>
      </p:cxnSp>
      <p:pic>
        <p:nvPicPr>
          <p:cNvPr id="5" name="Image 4">
            <a:extLst>
              <a:ext uri="{FF2B5EF4-FFF2-40B4-BE49-F238E27FC236}">
                <a16:creationId xmlns:a16="http://schemas.microsoft.com/office/drawing/2014/main" id="{0463DD6C-4E9E-7690-B056-FE88228D9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14" y="2727266"/>
            <a:ext cx="3607886" cy="3248646"/>
          </a:xfrm>
          <a:prstGeom prst="rect">
            <a:avLst/>
          </a:prstGeom>
        </p:spPr>
      </p:pic>
      <p:pic>
        <p:nvPicPr>
          <p:cNvPr id="9" name="Image 8">
            <a:extLst>
              <a:ext uri="{FF2B5EF4-FFF2-40B4-BE49-F238E27FC236}">
                <a16:creationId xmlns:a16="http://schemas.microsoft.com/office/drawing/2014/main" id="{49AAD435-6E4A-1F00-E674-50E32DEB1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681" y="2053440"/>
            <a:ext cx="2367687" cy="4114800"/>
          </a:xfrm>
          <a:prstGeom prst="rect">
            <a:avLst/>
          </a:prstGeom>
        </p:spPr>
      </p:pic>
      <p:pic>
        <p:nvPicPr>
          <p:cNvPr id="12" name="Image 11">
            <a:extLst>
              <a:ext uri="{FF2B5EF4-FFF2-40B4-BE49-F238E27FC236}">
                <a16:creationId xmlns:a16="http://schemas.microsoft.com/office/drawing/2014/main" id="{BA6881BB-50C1-AAC6-EDCD-AE03E1FE6C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7590" y="2349684"/>
            <a:ext cx="2959381" cy="3626228"/>
          </a:xfrm>
          <a:prstGeom prst="rect">
            <a:avLst/>
          </a:prstGeom>
        </p:spPr>
      </p:pic>
    </p:spTree>
    <p:extLst>
      <p:ext uri="{BB962C8B-B14F-4D97-AF65-F5344CB8AC3E}">
        <p14:creationId xmlns:p14="http://schemas.microsoft.com/office/powerpoint/2010/main" val="20746909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910</Words>
  <Application>Microsoft Office PowerPoint</Application>
  <PresentationFormat>Grand écran</PresentationFormat>
  <Paragraphs>101</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Arial Rounded MT Bold</vt:lpstr>
      <vt:lpstr>Bona Nova</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Laurence DELPY</dc:creator>
  <cp:lastModifiedBy>Laurence DELPY</cp:lastModifiedBy>
  <cp:revision>16</cp:revision>
  <dcterms:created xsi:type="dcterms:W3CDTF">2024-06-05T12:14:12Z</dcterms:created>
  <dcterms:modified xsi:type="dcterms:W3CDTF">2024-10-30T16:59:07Z</dcterms:modified>
</cp:coreProperties>
</file>