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313" r:id="rId3"/>
    <p:sldId id="317" r:id="rId4"/>
    <p:sldId id="309" r:id="rId5"/>
    <p:sldId id="314" r:id="rId6"/>
    <p:sldId id="315" r:id="rId7"/>
    <p:sldId id="311" r:id="rId8"/>
    <p:sldId id="316" r:id="rId9"/>
    <p:sldId id="312" r:id="rId10"/>
  </p:sldIdLst>
  <p:sldSz cx="12192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6023"/>
    <a:srgbClr val="003399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912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7303B31A-23B8-4AD9-84D6-CE0FCE2D9CAE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/>
            <a:r>
              <a:t>Clique para modificar os estilos de texto do padrão</a:t>
            </a:r>
          </a:p>
          <a:p>
            <a:pPr lvl="1"/>
            <a:r>
              <a:t>Segundo nível</a:t>
            </a:r>
          </a:p>
          <a:p>
            <a:pPr lvl="2"/>
            <a:r>
              <a:t>Terceiro nível</a:t>
            </a:r>
          </a:p>
          <a:p>
            <a:pPr lvl="3"/>
            <a:r>
              <a:t>Quarto nível</a:t>
            </a:r>
          </a:p>
          <a:p>
            <a:pPr lvl="4"/>
            <a:r>
              <a:t>Quinto nível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C7995B22-9C5B-4E6F-9BC4-45038206D3D7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2304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995B22-9C5B-4E6F-9BC4-45038206D3D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5008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B1E9E4-85C6-60F6-D727-1C3E0DD88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t>Clique para modificar o estilo de título do padrão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261C5D-A440-D0A6-44B8-FA147140C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Clique para modificar o estilo de subtítulo do padrão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477B28-CB23-E042-D899-1BCD27FDA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EAE69-F5F5-8FDB-851A-E497AD5EC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F4C1C1-03FC-84BF-A975-C51F4C512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1348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F48763-664D-1D85-A469-066C27A97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Clique para modificar o estilo de título do padrão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BB0D8A-E8EB-9C2A-3424-986BEE9CCE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Clique para modificar os estilos de texto do padrão</a:t>
            </a:r>
          </a:p>
          <a:p>
            <a:pPr lvl="1"/>
            <a:r>
              <a:t>Segundo nível</a:t>
            </a:r>
          </a:p>
          <a:p>
            <a:pPr lvl="2"/>
            <a:r>
              <a:t>Terceiro nível</a:t>
            </a:r>
          </a:p>
          <a:p>
            <a:pPr lvl="3"/>
            <a:r>
              <a:t>Quarto nível</a:t>
            </a:r>
          </a:p>
          <a:p>
            <a:pPr lvl="4"/>
            <a:r>
              <a:t>Quinto nível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481E6C-2D2A-245D-2076-E335490B1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521450-15E2-1AB5-B2A7-CD3E46757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5143D8-11B0-3998-6A1D-EAB2FED74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21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06E789-A86E-CAE5-8961-9B54747B8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ACFC7C-C568-66F0-5624-5BB754DD0C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2DDD41-AA9C-3CB9-391D-980AC9FDE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782FDA-A967-20C9-0169-ED9A35C08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8312EA-781D-4F44-FC09-9A01B3845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19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C3B4E4-9FD0-6818-E626-EA96C3E6B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822B8E-9643-9FBA-17ED-62A835C4EB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fr-F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A64E3FF-4D2D-AB3B-66A9-64595D6CE9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fr-F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6423178-C1F0-4C61-8E8F-B3D9D6BD2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5929978-B447-9309-509E-CEA15D8A6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8D553E6-A41A-BE46-BB4B-838C95B84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8322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9668E5-1483-4FD3-924A-2ECB1DBAA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CD65A6-9BEC-EC4F-CC77-077246A57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EA27BDA-1023-1EDB-FF0C-733909B72B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fr-F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6B34EA9-C245-354E-503E-7471F3AFF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03EA400-1722-6F2C-FF9F-A00D00FAF4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fr-F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A3F2DBB-89B0-2DB2-B1AB-62B90E6AF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1EEFBA9-394B-D63F-B2CF-8E740C75C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78E5575-38CF-80E6-CB48-E28A355FD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796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D1C73D-516C-CADA-117E-5DF69B203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69CABD3-804E-5622-504A-0123DB2B1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D59F3EB-9270-F444-7A6E-962B6F08B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339F0D6-6760-31EE-5339-6124FBF6B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7586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1B6B28D-8B86-80BB-35E2-328FA69FD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764DF6D-F210-61C9-17E9-0040FAD76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2B0855A-FEDB-D079-A11B-F719E110B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838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94D353-F20E-6A54-7440-2EE273FA1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428438-48E1-AD3C-BB83-ABAA987A7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fr-F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0E18398-9362-6AD4-F713-4F6EB5763C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1314063-DA1E-E56A-F144-B9B2875A4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B0C1705-1510-7500-266B-F936F34C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7A415AF-6565-E799-6B6E-3F2AC1F44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9577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1EC77E-780C-9DDD-74DE-62F2A44F1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FD5224B-EF9B-C8BF-6974-F92E8F62CE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F967C25-BAF8-5EAB-4E8F-BB56863E34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BC5C55C-56C8-A6F4-1AC9-CA125041D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B1B9B9B-F04D-71A5-FD9C-D73085D78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6FC9AA7-5D44-4F16-B379-2815D7888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815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83B3DC-42CE-CCE6-1F56-305F94DAE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5743FC9-D9F0-411E-7FDC-3A1FD29F07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fr-F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370E6B-CB48-F338-B602-63CB535C8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4322F6-783F-2792-8BB5-0512A4B21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943DCE-E575-77F4-5A0B-C8899DE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7137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9909DE1-20A9-2900-EF32-403103054B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fr-F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5152EAC-36C3-AF80-3A8F-97C44A0279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fr-F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B2B455-2C56-A863-C811-FC44EA9DD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DFB1D5-B22B-AB63-8720-5D3177886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7F660-BD25-7B33-782C-8C7821E18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8218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8F6AB61-AA1D-BF49-806D-046B3D28F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Clique para modificar o estilo de título do padrão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4B5D1A-E2A3-5C72-633B-AF4F020A1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Clique para modificar os estilos de texto do padrão</a:t>
            </a:r>
          </a:p>
          <a:p>
            <a:pPr lvl="1"/>
            <a:r>
              <a:t>Segundo nível</a:t>
            </a:r>
          </a:p>
          <a:p>
            <a:pPr lvl="2"/>
            <a:r>
              <a:t>Terceiro nível</a:t>
            </a:r>
          </a:p>
          <a:p>
            <a:pPr lvl="3"/>
            <a:r>
              <a:t>Quarto nível</a:t>
            </a:r>
          </a:p>
          <a:p>
            <a:pPr lvl="4"/>
            <a:r>
              <a:t>Quinto nível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D56286-AC6F-3341-F433-875CD52F34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70B0021E-B0E0-43B6-A417-B56C8639511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6DC289-36BF-595F-5E66-71037E1D50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endParaRPr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4028DF-7C12-3E24-C1F2-B181DFC0AC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DC30C392-B9A5-4CDF-9B4F-9CD1FE643219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281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" panose="020B06060305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csudoe@interreg-sudoe.eu" TargetMode="External"/><Relationship Id="rId2" Type="http://schemas.openxmlformats.org/officeDocument/2006/relationships/hyperlink" Target="https://ec.europa.eu/eusurvey/runner/Pitching_4C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8E861F6-84F5-BFDC-5805-0B92829EFF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E48F277-454C-2B92-0A45-D44C6443CA12}"/>
              </a:ext>
            </a:extLst>
          </p:cNvPr>
          <p:cNvSpPr txBox="1"/>
          <p:nvPr/>
        </p:nvSpPr>
        <p:spPr>
          <a:xfrm>
            <a:off x="2070931" y="2144375"/>
            <a:ext cx="8048614" cy="1446550"/>
          </a:xfrm>
          <a:prstGeom prst="rect">
            <a:avLst/>
          </a:prstGeom>
          <a:solidFill>
            <a:srgbClr val="F2F2F2">
              <a:alpha val="34902"/>
            </a:srgbClr>
          </a:solidFill>
        </p:spPr>
        <p:txBody>
          <a:bodyPr wrap="none">
            <a:spAutoFit/>
          </a:bodyPr>
          <a:lstStyle/>
          <a:p>
            <a:pPr>
              <a:defRPr sz="880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t>MATCH SUDOE</a:t>
            </a:r>
            <a:endParaRPr sz="880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54C80E5D-8258-98E6-2AA2-4D71566D9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74" y="448253"/>
            <a:ext cx="4888577" cy="631517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B458E55-C6C9-045A-7D2F-70C7A265DEE2}"/>
              </a:ext>
            </a:extLst>
          </p:cNvPr>
          <p:cNvSpPr txBox="1"/>
          <p:nvPr/>
        </p:nvSpPr>
        <p:spPr>
          <a:xfrm>
            <a:off x="623474" y="5734443"/>
            <a:ext cx="443854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rPr dirty="0"/>
              <a:t>INCÊNDIOS</a:t>
            </a:r>
          </a:p>
          <a:p>
            <a:pPr algn="ctr">
              <a:defRPr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rPr dirty="0"/>
              <a:t>09/07/2026</a:t>
            </a:r>
          </a:p>
          <a:p>
            <a:pPr algn="ctr">
              <a:defRPr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rPr dirty="0"/>
              <a:t>10h – 13h (</a:t>
            </a:r>
            <a:r>
              <a:rPr lang="es-ES" dirty="0"/>
              <a:t>hora </a:t>
            </a:r>
            <a:r>
              <a:rPr lang="es-ES" dirty="0" err="1"/>
              <a:t>Espanha</a:t>
            </a:r>
            <a:r>
              <a:rPr lang="es-ES" dirty="0"/>
              <a:t> continental</a:t>
            </a:r>
            <a:r>
              <a:rPr dirty="0"/>
              <a:t>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C082E78-AFB0-F4E0-E5CD-7A16EC94E703}"/>
              </a:ext>
            </a:extLst>
          </p:cNvPr>
          <p:cNvSpPr txBox="1"/>
          <p:nvPr/>
        </p:nvSpPr>
        <p:spPr>
          <a:xfrm>
            <a:off x="7158103" y="5734443"/>
            <a:ext cx="432862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rPr dirty="0"/>
              <a:t>ENVELHECIMENTO</a:t>
            </a:r>
          </a:p>
          <a:p>
            <a:pPr algn="ctr">
              <a:defRPr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rPr dirty="0"/>
              <a:t>10/07/2026</a:t>
            </a:r>
          </a:p>
          <a:p>
            <a:pPr algn="ctr">
              <a:defRPr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rPr dirty="0"/>
              <a:t>10h -13h </a:t>
            </a:r>
            <a:r>
              <a:rPr lang="fr-FR" dirty="0"/>
              <a:t>(hora </a:t>
            </a:r>
            <a:r>
              <a:rPr lang="fr-FR" dirty="0" err="1"/>
              <a:t>Espanha</a:t>
            </a:r>
            <a:r>
              <a:rPr lang="fr-FR" dirty="0"/>
              <a:t> continental)</a:t>
            </a:r>
            <a:endParaRPr dirty="0"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783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87670BC-D307-71AE-05D9-3417C529DCEC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  <a:defRPr sz="4300" b="1" kern="0">
                <a:solidFill>
                  <a:srgbClr val="DD6828"/>
                </a:solidFill>
                <a:latin typeface="OpenSans-ExtraBold"/>
              </a:defRPr>
            </a:pPr>
            <a:r>
              <a:t>Instruções (1/2)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862AFA1-C44B-9850-9895-2A1F0142ABF5}"/>
              </a:ext>
            </a:extLst>
          </p:cNvPr>
          <p:cNvSpPr txBox="1"/>
          <p:nvPr/>
        </p:nvSpPr>
        <p:spPr>
          <a:xfrm>
            <a:off x="217713" y="842479"/>
            <a:ext cx="11530150" cy="53480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  <a:defRPr sz="2800" b="1">
                <a:solidFill>
                  <a:srgbClr val="DD6828"/>
                </a:solidFill>
                <a:latin typeface="OpenSans-ExtraBold"/>
              </a:defRPr>
            </a:pPr>
            <a:r>
              <a:rPr dirty="0"/>
              <a:t>Como </a:t>
            </a:r>
            <a:r>
              <a:rPr dirty="0" err="1"/>
              <a:t>preencher</a:t>
            </a:r>
            <a:r>
              <a:rPr dirty="0"/>
              <a:t> a </a:t>
            </a:r>
            <a:r>
              <a:rPr dirty="0" err="1"/>
              <a:t>ficha</a:t>
            </a:r>
            <a:endParaRPr dirty="0"/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  <a:defRPr sz="2000">
                <a:latin typeface="OpenSans-ExtraBold"/>
              </a:defRPr>
            </a:pPr>
            <a:r>
              <a:rPr dirty="0"/>
              <a:t>Este </a:t>
            </a:r>
            <a:r>
              <a:rPr dirty="0" err="1"/>
              <a:t>modelo</a:t>
            </a:r>
            <a:r>
              <a:rPr dirty="0"/>
              <a:t> de </a:t>
            </a:r>
            <a:r>
              <a:rPr dirty="0" err="1"/>
              <a:t>ficha</a:t>
            </a:r>
            <a:r>
              <a:rPr dirty="0"/>
              <a:t> </a:t>
            </a:r>
            <a:r>
              <a:rPr dirty="0" err="1"/>
              <a:t>deve</a:t>
            </a:r>
            <a:r>
              <a:rPr dirty="0"/>
              <a:t> ser </a:t>
            </a:r>
            <a:r>
              <a:rPr dirty="0" err="1"/>
              <a:t>preenchido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cada</a:t>
            </a:r>
            <a:r>
              <a:rPr dirty="0"/>
              <a:t> </a:t>
            </a:r>
            <a:r>
              <a:rPr dirty="0" err="1"/>
              <a:t>pessoa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deseje</a:t>
            </a:r>
            <a:r>
              <a:rPr dirty="0"/>
              <a:t> </a:t>
            </a:r>
            <a:r>
              <a:rPr dirty="0" err="1"/>
              <a:t>apresentar</a:t>
            </a:r>
            <a:r>
              <a:rPr dirty="0"/>
              <a:t> um pitch.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  <a:defRPr sz="2000">
                <a:latin typeface="OpenSans-ExtraBold"/>
              </a:defRPr>
            </a:pPr>
            <a:r>
              <a:rPr dirty="0"/>
              <a:t>As </a:t>
            </a:r>
            <a:r>
              <a:rPr dirty="0" err="1"/>
              <a:t>informações</a:t>
            </a:r>
            <a:r>
              <a:rPr dirty="0"/>
              <a:t> </a:t>
            </a:r>
            <a:r>
              <a:rPr dirty="0" err="1"/>
              <a:t>solicitadas</a:t>
            </a:r>
            <a:r>
              <a:rPr dirty="0"/>
              <a:t> </a:t>
            </a:r>
            <a:r>
              <a:rPr dirty="0" err="1"/>
              <a:t>constituem</a:t>
            </a:r>
            <a:r>
              <a:rPr dirty="0"/>
              <a:t> o </a:t>
            </a:r>
            <a:r>
              <a:rPr dirty="0" err="1"/>
              <a:t>mínimo</a:t>
            </a:r>
            <a:r>
              <a:rPr dirty="0"/>
              <a:t> </a:t>
            </a:r>
            <a:r>
              <a:rPr dirty="0" err="1"/>
              <a:t>esperado</a:t>
            </a:r>
            <a:r>
              <a:rPr dirty="0"/>
              <a:t>. Pode </a:t>
            </a:r>
            <a:r>
              <a:rPr dirty="0" err="1"/>
              <a:t>adicionar</a:t>
            </a:r>
            <a:r>
              <a:rPr dirty="0"/>
              <a:t> </a:t>
            </a:r>
            <a:r>
              <a:rPr dirty="0" err="1"/>
              <a:t>outr</a:t>
            </a:r>
            <a:r>
              <a:rPr lang="es-ES" dirty="0"/>
              <a:t>o</a:t>
            </a:r>
            <a:r>
              <a:rPr dirty="0"/>
              <a:t>s </a:t>
            </a:r>
            <a:r>
              <a:rPr lang="es-ES" dirty="0" err="1"/>
              <a:t>slides</a:t>
            </a:r>
            <a:r>
              <a:rPr dirty="0"/>
              <a:t> para </a:t>
            </a:r>
            <a:r>
              <a:rPr dirty="0" err="1"/>
              <a:t>ilustrar</a:t>
            </a:r>
            <a:r>
              <a:rPr dirty="0"/>
              <a:t> o </a:t>
            </a:r>
            <a:r>
              <a:rPr dirty="0" err="1"/>
              <a:t>seu</a:t>
            </a:r>
            <a:r>
              <a:rPr dirty="0"/>
              <a:t> </a:t>
            </a:r>
            <a:r>
              <a:rPr dirty="0" err="1"/>
              <a:t>discurso</a:t>
            </a:r>
            <a:r>
              <a:rPr dirty="0"/>
              <a:t>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180205" algn="l"/>
              </a:tabLst>
              <a:defRPr sz="2000">
                <a:latin typeface="OpenSans-ExtraBold"/>
              </a:defRPr>
            </a:pPr>
            <a:r>
              <a:rPr lang="es-ES" dirty="0" err="1"/>
              <a:t>Slide</a:t>
            </a:r>
            <a:r>
              <a:rPr dirty="0"/>
              <a:t> «</a:t>
            </a:r>
            <a:r>
              <a:rPr dirty="0" err="1"/>
              <a:t>apresentação</a:t>
            </a:r>
            <a:r>
              <a:rPr dirty="0"/>
              <a:t> </a:t>
            </a:r>
            <a:r>
              <a:rPr dirty="0" err="1"/>
              <a:t>geral</a:t>
            </a:r>
            <a:r>
              <a:rPr dirty="0"/>
              <a:t>»: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180205" algn="l"/>
              </a:tabLst>
              <a:defRPr sz="2000">
                <a:latin typeface="OpenSans-ExtraBold"/>
              </a:defRPr>
            </a:pPr>
            <a:r>
              <a:rPr dirty="0"/>
              <a:t>Campo «</a:t>
            </a:r>
            <a:r>
              <a:rPr dirty="0" err="1"/>
              <a:t>tipo</a:t>
            </a:r>
            <a:r>
              <a:rPr dirty="0"/>
              <a:t> de </a:t>
            </a:r>
            <a:r>
              <a:rPr lang="es-ES" dirty="0" err="1"/>
              <a:t>ator</a:t>
            </a:r>
            <a:r>
              <a:rPr dirty="0"/>
              <a:t>»: </a:t>
            </a:r>
            <a:r>
              <a:rPr dirty="0" err="1"/>
              <a:t>manter</a:t>
            </a:r>
            <a:r>
              <a:rPr dirty="0"/>
              <a:t> </a:t>
            </a:r>
            <a:r>
              <a:rPr dirty="0" err="1"/>
              <a:t>apenas</a:t>
            </a:r>
            <a:r>
              <a:rPr dirty="0"/>
              <a:t> o </a:t>
            </a:r>
            <a:r>
              <a:rPr dirty="0" err="1"/>
              <a:t>tipo</a:t>
            </a:r>
            <a:r>
              <a:rPr dirty="0"/>
              <a:t> </a:t>
            </a:r>
            <a:r>
              <a:rPr lang="es-ES" dirty="0"/>
              <a:t>de </a:t>
            </a:r>
            <a:r>
              <a:rPr lang="es-ES" dirty="0" err="1"/>
              <a:t>ator</a:t>
            </a:r>
            <a:r>
              <a:rPr lang="es-ES" dirty="0"/>
              <a:t> </a:t>
            </a:r>
            <a:r>
              <a:rPr dirty="0" err="1"/>
              <a:t>correspondente</a:t>
            </a:r>
            <a:r>
              <a:rPr dirty="0"/>
              <a:t> e </a:t>
            </a:r>
            <a:r>
              <a:rPr dirty="0" err="1"/>
              <a:t>eliminar</a:t>
            </a:r>
            <a:r>
              <a:rPr dirty="0"/>
              <a:t> </a:t>
            </a:r>
            <a:r>
              <a:rPr dirty="0" err="1"/>
              <a:t>os</a:t>
            </a:r>
            <a:r>
              <a:rPr dirty="0"/>
              <a:t> </a:t>
            </a:r>
            <a:r>
              <a:rPr dirty="0" err="1"/>
              <a:t>restantes</a:t>
            </a:r>
            <a:endParaRPr dirty="0"/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180205" algn="l"/>
              </a:tabLst>
              <a:defRPr sz="2000">
                <a:latin typeface="OpenSans-ExtraBold"/>
              </a:defRPr>
            </a:pPr>
            <a:r>
              <a:rPr dirty="0"/>
              <a:t>Campo «</a:t>
            </a:r>
            <a:r>
              <a:rPr dirty="0" err="1"/>
              <a:t>objetivo</a:t>
            </a:r>
            <a:r>
              <a:rPr dirty="0"/>
              <a:t> do pitch»: </a:t>
            </a:r>
            <a:r>
              <a:rPr dirty="0" err="1"/>
              <a:t>manter</a:t>
            </a:r>
            <a:r>
              <a:rPr dirty="0"/>
              <a:t> </a:t>
            </a:r>
            <a:r>
              <a:rPr dirty="0" err="1"/>
              <a:t>apenas</a:t>
            </a:r>
            <a:r>
              <a:rPr dirty="0"/>
              <a:t> a </a:t>
            </a:r>
            <a:r>
              <a:rPr dirty="0" err="1"/>
              <a:t>opção</a:t>
            </a:r>
            <a:r>
              <a:rPr dirty="0"/>
              <a:t> </a:t>
            </a:r>
            <a:r>
              <a:rPr dirty="0" err="1"/>
              <a:t>escolhida</a:t>
            </a:r>
            <a:r>
              <a:rPr dirty="0"/>
              <a:t> e </a:t>
            </a:r>
            <a:r>
              <a:rPr dirty="0" err="1"/>
              <a:t>eliminar</a:t>
            </a:r>
            <a:r>
              <a:rPr dirty="0"/>
              <a:t> as </a:t>
            </a:r>
            <a:r>
              <a:rPr dirty="0" err="1"/>
              <a:t>restantes</a:t>
            </a:r>
            <a:endParaRPr dirty="0"/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180205" algn="l"/>
              </a:tabLst>
              <a:defRPr sz="2000">
                <a:latin typeface="OpenSans-ExtraBold"/>
              </a:defRPr>
            </a:pPr>
            <a:r>
              <a:rPr lang="es-ES" dirty="0" err="1"/>
              <a:t>Slide</a:t>
            </a:r>
            <a:r>
              <a:rPr dirty="0"/>
              <a:t> «</a:t>
            </a:r>
            <a:r>
              <a:rPr dirty="0" err="1"/>
              <a:t>ideia</a:t>
            </a:r>
            <a:r>
              <a:rPr dirty="0"/>
              <a:t> de </a:t>
            </a:r>
            <a:r>
              <a:rPr dirty="0" err="1"/>
              <a:t>projeto</a:t>
            </a:r>
            <a:r>
              <a:rPr dirty="0"/>
              <a:t>»: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  <a:defRPr sz="2000">
                <a:latin typeface="OpenSans-ExtraBold"/>
              </a:defRPr>
            </a:pPr>
            <a:r>
              <a:rPr dirty="0" err="1"/>
              <a:t>Os</a:t>
            </a:r>
            <a:r>
              <a:rPr dirty="0"/>
              <a:t> </a:t>
            </a:r>
            <a:r>
              <a:rPr dirty="0" err="1"/>
              <a:t>dois</a:t>
            </a:r>
            <a:r>
              <a:rPr dirty="0"/>
              <a:t> </a:t>
            </a:r>
            <a:r>
              <a:rPr lang="es-ES" dirty="0" err="1"/>
              <a:t>slides</a:t>
            </a:r>
            <a:r>
              <a:rPr dirty="0"/>
              <a:t> </a:t>
            </a:r>
            <a:r>
              <a:rPr dirty="0" err="1"/>
              <a:t>devem</a:t>
            </a:r>
            <a:r>
              <a:rPr dirty="0"/>
              <a:t> ser </a:t>
            </a:r>
            <a:r>
              <a:rPr dirty="0" err="1"/>
              <a:t>preenchidos</a:t>
            </a:r>
            <a:r>
              <a:rPr dirty="0"/>
              <a:t>, no </a:t>
            </a:r>
            <a:r>
              <a:rPr dirty="0" err="1"/>
              <a:t>mínimo</a:t>
            </a:r>
            <a:r>
              <a:rPr dirty="0"/>
              <a:t>, com as </a:t>
            </a:r>
            <a:r>
              <a:rPr dirty="0" err="1"/>
              <a:t>informações</a:t>
            </a:r>
            <a:r>
              <a:rPr dirty="0"/>
              <a:t> </a:t>
            </a:r>
            <a:r>
              <a:rPr dirty="0" err="1"/>
              <a:t>essenciais</a:t>
            </a:r>
            <a:r>
              <a:rPr dirty="0"/>
              <a:t>.</a:t>
            </a:r>
            <a:endParaRPr sz="1600" b="1" kern="0" dirty="0">
              <a:latin typeface="OpenSans-ExtraBold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</a:pPr>
            <a:endParaRPr sz="1600" b="1" kern="0" dirty="0">
              <a:latin typeface="OpenSans-ExtraBold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  <a:defRPr sz="2000" b="1">
                <a:latin typeface="OpenSans-ExtraBold"/>
              </a:defRPr>
            </a:pPr>
            <a:r>
              <a:rPr dirty="0"/>
              <a:t>Elimine </a:t>
            </a:r>
            <a:r>
              <a:rPr dirty="0" err="1"/>
              <a:t>os</a:t>
            </a:r>
            <a:r>
              <a:rPr dirty="0"/>
              <a:t> </a:t>
            </a:r>
            <a:r>
              <a:rPr lang="es-ES" dirty="0" err="1"/>
              <a:t>slides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não</a:t>
            </a:r>
            <a:r>
              <a:rPr dirty="0"/>
              <a:t> se </a:t>
            </a:r>
            <a:r>
              <a:rPr dirty="0" err="1"/>
              <a:t>adequam</a:t>
            </a:r>
            <a:r>
              <a:rPr dirty="0"/>
              <a:t> </a:t>
            </a:r>
            <a:r>
              <a:rPr dirty="0" err="1"/>
              <a:t>ao</a:t>
            </a:r>
            <a:r>
              <a:rPr dirty="0"/>
              <a:t> </a:t>
            </a:r>
            <a:r>
              <a:rPr dirty="0" err="1"/>
              <a:t>objeto</a:t>
            </a:r>
            <a:r>
              <a:rPr dirty="0"/>
              <a:t> do </a:t>
            </a:r>
            <a:r>
              <a:rPr dirty="0" err="1"/>
              <a:t>seu</a:t>
            </a:r>
            <a:r>
              <a:rPr dirty="0"/>
              <a:t> pitch e </a:t>
            </a:r>
            <a:r>
              <a:rPr dirty="0" err="1"/>
              <a:t>envie</a:t>
            </a:r>
            <a:r>
              <a:rPr dirty="0"/>
              <a:t> a </a:t>
            </a:r>
            <a:r>
              <a:rPr dirty="0" err="1"/>
              <a:t>sua</a:t>
            </a:r>
            <a:r>
              <a:rPr dirty="0"/>
              <a:t> </a:t>
            </a:r>
            <a:r>
              <a:rPr dirty="0" err="1"/>
              <a:t>apresentação</a:t>
            </a:r>
            <a:r>
              <a:rPr dirty="0"/>
              <a:t> </a:t>
            </a:r>
            <a:r>
              <a:rPr dirty="0" err="1"/>
              <a:t>através</a:t>
            </a:r>
            <a:r>
              <a:rPr dirty="0"/>
              <a:t> do </a:t>
            </a:r>
            <a:r>
              <a:rPr dirty="0" err="1">
                <a:hlinkClick r:id="rId2"/>
              </a:rPr>
              <a:t>formulário</a:t>
            </a:r>
            <a:r>
              <a:rPr dirty="0">
                <a:hlinkClick r:id="rId2"/>
              </a:rPr>
              <a:t> de </a:t>
            </a:r>
            <a:r>
              <a:rPr dirty="0" err="1">
                <a:hlinkClick r:id="rId2"/>
              </a:rPr>
              <a:t>inscrição</a:t>
            </a:r>
            <a:r>
              <a:rPr dirty="0">
                <a:hlinkClick r:id="rId2"/>
              </a:rPr>
              <a:t>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e-mail para </a:t>
            </a:r>
            <a:r>
              <a:rPr dirty="0">
                <a:hlinkClick r:id="rId3"/>
              </a:rPr>
              <a:t>scsudoe@interreg-sudoe.eu</a:t>
            </a:r>
            <a:r>
              <a:rPr lang="es-ES" dirty="0"/>
              <a:t>, 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C16023"/>
                </a:solidFill>
                <a:effectLst/>
                <a:uLnTx/>
                <a:uFillTx/>
                <a:latin typeface="OpenSans-ExtraBold"/>
                <a:ea typeface="+mn-ea"/>
                <a:cs typeface="+mn-cs"/>
              </a:rPr>
              <a:t>antes do dia 7 de </a:t>
            </a:r>
            <a:r>
              <a:rPr kumimoji="0" lang="fr-FR" sz="2000" b="1" i="0" u="none" strike="noStrike" kern="0" cap="none" spc="0" normalizeH="0" baseline="0" noProof="0" dirty="0" err="1">
                <a:ln>
                  <a:noFill/>
                </a:ln>
                <a:solidFill>
                  <a:srgbClr val="C16023"/>
                </a:solidFill>
                <a:effectLst/>
                <a:uLnTx/>
                <a:uFillTx/>
                <a:latin typeface="OpenSans-ExtraBold"/>
                <a:ea typeface="+mn-ea"/>
                <a:cs typeface="+mn-cs"/>
              </a:rPr>
              <a:t>julho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C16023"/>
                </a:solidFill>
                <a:effectLst/>
                <a:uLnTx/>
                <a:uFillTx/>
                <a:latin typeface="OpenSans-ExtraBold"/>
                <a:ea typeface="+mn-ea"/>
                <a:cs typeface="+mn-cs"/>
              </a:rPr>
              <a:t> 2026 </a:t>
            </a:r>
            <a:r>
              <a:rPr kumimoji="0" lang="fr-FR" sz="2000" b="1" i="0" u="none" strike="noStrike" kern="0" cap="none" spc="0" normalizeH="0" baseline="0" noProof="0" dirty="0" err="1">
                <a:ln>
                  <a:noFill/>
                </a:ln>
                <a:solidFill>
                  <a:srgbClr val="C16023"/>
                </a:solidFill>
                <a:effectLst/>
                <a:uLnTx/>
                <a:uFillTx/>
                <a:latin typeface="OpenSans-ExtraBold"/>
                <a:ea typeface="+mn-ea"/>
                <a:cs typeface="+mn-cs"/>
              </a:rPr>
              <a:t>às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C16023"/>
                </a:solidFill>
                <a:effectLst/>
                <a:uLnTx/>
                <a:uFillTx/>
                <a:latin typeface="OpenSans-ExtraBold"/>
                <a:ea typeface="+mn-ea"/>
                <a:cs typeface="+mn-cs"/>
              </a:rPr>
              <a:t> 18h (UTC+2). </a:t>
            </a:r>
            <a:endParaRPr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EAE0AEA-61CE-9579-4B81-B69EDDD974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10" y="6208764"/>
            <a:ext cx="3279655" cy="42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1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A234F0C-7809-5CC2-47CA-D096A2EECBB9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  <a:defRPr sz="4300" b="1" kern="0">
                <a:solidFill>
                  <a:srgbClr val="DD6828"/>
                </a:solidFill>
                <a:latin typeface="OpenSans-ExtraBold"/>
              </a:defRPr>
            </a:pPr>
            <a:r>
              <a:t>Instruções (2/2)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A5BEE04-C8B8-CBFD-94A9-9D1B9E466FB6}"/>
              </a:ext>
            </a:extLst>
          </p:cNvPr>
          <p:cNvSpPr txBox="1"/>
          <p:nvPr/>
        </p:nvSpPr>
        <p:spPr>
          <a:xfrm>
            <a:off x="217713" y="842479"/>
            <a:ext cx="11530150" cy="5394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  <a:defRPr sz="2800" b="1">
                <a:solidFill>
                  <a:srgbClr val="DD6828"/>
                </a:solidFill>
                <a:latin typeface="OpenSans-ExtraBold"/>
              </a:defRPr>
            </a:pPr>
            <a:r>
              <a:rPr dirty="0"/>
              <a:t>Como </a:t>
            </a:r>
            <a:r>
              <a:rPr dirty="0" err="1"/>
              <a:t>preparar</a:t>
            </a:r>
            <a:r>
              <a:rPr dirty="0"/>
              <a:t> o pitch</a:t>
            </a:r>
            <a:endParaRPr sz="2800" b="1" kern="0" dirty="0">
              <a:solidFill>
                <a:srgbClr val="DD6828"/>
              </a:solidFill>
              <a:latin typeface="OpenSans-ExtraBold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  <a:defRPr sz="180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defRPr>
            </a:pPr>
            <a:r>
              <a:rPr dirty="0" err="1"/>
              <a:t>Terá</a:t>
            </a:r>
            <a:r>
              <a:rPr dirty="0"/>
              <a:t>, no </a:t>
            </a:r>
            <a:r>
              <a:rPr b="1" dirty="0" err="1"/>
              <a:t>máximo</a:t>
            </a:r>
            <a:r>
              <a:rPr b="1" dirty="0"/>
              <a:t>, 5 </a:t>
            </a:r>
            <a:r>
              <a:rPr b="1" dirty="0" err="1"/>
              <a:t>minutos</a:t>
            </a:r>
            <a:r>
              <a:rPr dirty="0"/>
              <a:t> para </a:t>
            </a:r>
            <a:r>
              <a:rPr dirty="0" err="1"/>
              <a:t>apresentar</a:t>
            </a:r>
            <a:r>
              <a:rPr dirty="0"/>
              <a:t> o </a:t>
            </a:r>
            <a:r>
              <a:rPr dirty="0" err="1"/>
              <a:t>seu</a:t>
            </a:r>
            <a:r>
              <a:rPr dirty="0"/>
              <a:t> pitch e </a:t>
            </a:r>
            <a:r>
              <a:rPr dirty="0" err="1"/>
              <a:t>convencer</a:t>
            </a:r>
            <a:r>
              <a:rPr dirty="0"/>
              <a:t> </a:t>
            </a:r>
            <a:r>
              <a:rPr dirty="0" err="1"/>
              <a:t>os</a:t>
            </a:r>
            <a:r>
              <a:rPr dirty="0"/>
              <a:t> </a:t>
            </a:r>
            <a:r>
              <a:rPr dirty="0" err="1"/>
              <a:t>seus</a:t>
            </a:r>
            <a:r>
              <a:rPr dirty="0"/>
              <a:t> </a:t>
            </a:r>
            <a:r>
              <a:rPr dirty="0" err="1"/>
              <a:t>potenciais</a:t>
            </a:r>
            <a:r>
              <a:rPr dirty="0"/>
              <a:t> </a:t>
            </a:r>
            <a:r>
              <a:rPr dirty="0" err="1"/>
              <a:t>futuros</a:t>
            </a:r>
            <a:r>
              <a:rPr dirty="0"/>
              <a:t> </a:t>
            </a:r>
            <a:r>
              <a:rPr dirty="0" err="1"/>
              <a:t>parceiros</a:t>
            </a:r>
            <a:r>
              <a:rPr dirty="0"/>
              <a:t> a </a:t>
            </a:r>
            <a:r>
              <a:rPr dirty="0" err="1"/>
              <a:t>comprometerem</a:t>
            </a:r>
            <a:r>
              <a:rPr dirty="0"/>
              <a:t>-se </a:t>
            </a:r>
            <a:r>
              <a:rPr dirty="0" err="1"/>
              <a:t>consigo</a:t>
            </a:r>
            <a:r>
              <a:rPr dirty="0"/>
              <a:t> para </a:t>
            </a:r>
            <a:r>
              <a:rPr dirty="0" err="1"/>
              <a:t>construírem</a:t>
            </a:r>
            <a:r>
              <a:rPr dirty="0"/>
              <a:t>, </a:t>
            </a:r>
            <a:r>
              <a:rPr dirty="0" err="1"/>
              <a:t>juntos</a:t>
            </a:r>
            <a:r>
              <a:rPr dirty="0"/>
              <a:t>, </a:t>
            </a:r>
            <a:r>
              <a:rPr dirty="0" err="1"/>
              <a:t>uma</a:t>
            </a:r>
            <a:r>
              <a:rPr dirty="0"/>
              <a:t> </a:t>
            </a:r>
            <a:r>
              <a:rPr dirty="0" err="1"/>
              <a:t>solução</a:t>
            </a:r>
            <a:r>
              <a:rPr dirty="0"/>
              <a:t> para o Sudoe.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  <a:defRPr sz="180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defRPr>
            </a:pPr>
            <a:r>
              <a:rPr dirty="0"/>
              <a:t>O </a:t>
            </a:r>
            <a:r>
              <a:rPr lang="es-ES" dirty="0"/>
              <a:t>S</a:t>
            </a:r>
            <a:r>
              <a:rPr dirty="0" err="1"/>
              <a:t>ecretariado</a:t>
            </a:r>
            <a:r>
              <a:rPr dirty="0"/>
              <a:t> </a:t>
            </a:r>
            <a:r>
              <a:rPr lang="es-ES" dirty="0"/>
              <a:t>C</a:t>
            </a:r>
            <a:r>
              <a:rPr dirty="0" err="1"/>
              <a:t>onjunto</a:t>
            </a:r>
            <a:r>
              <a:rPr dirty="0"/>
              <a:t> </a:t>
            </a:r>
            <a:r>
              <a:rPr dirty="0" err="1"/>
              <a:t>preparou</a:t>
            </a:r>
            <a:r>
              <a:rPr dirty="0"/>
              <a:t> um </a:t>
            </a:r>
            <a:r>
              <a:rPr dirty="0" err="1"/>
              <a:t>modelo</a:t>
            </a:r>
            <a:r>
              <a:rPr dirty="0"/>
              <a:t> de PowerPoint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servirá</a:t>
            </a:r>
            <a:r>
              <a:rPr dirty="0"/>
              <a:t> de </a:t>
            </a:r>
            <a:r>
              <a:rPr dirty="0" err="1"/>
              <a:t>suporte</a:t>
            </a:r>
            <a:r>
              <a:rPr dirty="0"/>
              <a:t> para </a:t>
            </a:r>
            <a:r>
              <a:rPr dirty="0" err="1"/>
              <a:t>apresentar</a:t>
            </a:r>
            <a:r>
              <a:rPr dirty="0"/>
              <a:t> a </a:t>
            </a:r>
            <a:r>
              <a:rPr dirty="0" err="1"/>
              <a:t>sua</a:t>
            </a:r>
            <a:r>
              <a:rPr dirty="0"/>
              <a:t> </a:t>
            </a:r>
            <a:r>
              <a:rPr dirty="0" err="1"/>
              <a:t>ideia</a:t>
            </a:r>
            <a:r>
              <a:rPr dirty="0"/>
              <a:t> e </a:t>
            </a:r>
            <a:r>
              <a:rPr dirty="0" err="1"/>
              <a:t>especificar</a:t>
            </a:r>
            <a:r>
              <a:rPr dirty="0"/>
              <a:t> a </a:t>
            </a:r>
            <a:r>
              <a:rPr dirty="0" err="1"/>
              <a:t>sua</a:t>
            </a:r>
            <a:r>
              <a:rPr dirty="0"/>
              <a:t> </a:t>
            </a:r>
            <a:r>
              <a:rPr dirty="0" err="1"/>
              <a:t>procura</a:t>
            </a:r>
            <a:r>
              <a:rPr dirty="0"/>
              <a:t> de </a:t>
            </a:r>
            <a:r>
              <a:rPr dirty="0" err="1"/>
              <a:t>parceiros</a:t>
            </a:r>
            <a:r>
              <a:rPr dirty="0"/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180205" algn="l"/>
              </a:tabLst>
              <a:defRPr sz="1800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defRPr>
            </a:pPr>
            <a:r>
              <a:rPr dirty="0"/>
              <a:t>Este </a:t>
            </a:r>
            <a:r>
              <a:rPr dirty="0" err="1"/>
              <a:t>suporte</a:t>
            </a:r>
            <a:r>
              <a:rPr dirty="0"/>
              <a:t> </a:t>
            </a:r>
            <a:r>
              <a:rPr dirty="0" err="1"/>
              <a:t>pode</a:t>
            </a:r>
            <a:r>
              <a:rPr dirty="0"/>
              <a:t> ser </a:t>
            </a:r>
            <a:r>
              <a:rPr dirty="0" err="1"/>
              <a:t>ilustrado</a:t>
            </a:r>
            <a:r>
              <a:rPr dirty="0"/>
              <a:t> com </a:t>
            </a:r>
            <a:r>
              <a:rPr dirty="0" err="1"/>
              <a:t>fotografias</a:t>
            </a:r>
            <a:r>
              <a:rPr dirty="0"/>
              <a:t>. </a:t>
            </a:r>
            <a:r>
              <a:rPr dirty="0" err="1"/>
              <a:t>Tenha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</a:t>
            </a:r>
            <a:r>
              <a:rPr dirty="0" err="1"/>
              <a:t>mente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este</a:t>
            </a:r>
            <a:r>
              <a:rPr dirty="0"/>
              <a:t> </a:t>
            </a:r>
            <a:r>
              <a:rPr dirty="0" err="1"/>
              <a:t>modelo</a:t>
            </a:r>
            <a:r>
              <a:rPr dirty="0"/>
              <a:t>, </a:t>
            </a:r>
            <a:r>
              <a:rPr dirty="0" err="1"/>
              <a:t>preenchido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, </a:t>
            </a:r>
            <a:r>
              <a:rPr dirty="0" err="1"/>
              <a:t>será</a:t>
            </a:r>
            <a:r>
              <a:rPr dirty="0"/>
              <a:t> </a:t>
            </a:r>
            <a:r>
              <a:rPr dirty="0" err="1"/>
              <a:t>projetado</a:t>
            </a:r>
            <a:r>
              <a:rPr dirty="0"/>
              <a:t> </a:t>
            </a:r>
            <a:r>
              <a:rPr dirty="0" err="1"/>
              <a:t>durante</a:t>
            </a:r>
            <a:r>
              <a:rPr dirty="0"/>
              <a:t> o </a:t>
            </a:r>
            <a:r>
              <a:rPr dirty="0" err="1"/>
              <a:t>seu</a:t>
            </a:r>
            <a:r>
              <a:rPr dirty="0"/>
              <a:t> pitch.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"/>
              <a:tabLst>
                <a:tab pos="4180205" algn="l"/>
              </a:tabLst>
              <a:defRPr sz="1800" b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defRPr>
            </a:pPr>
            <a:r>
              <a:rPr dirty="0" err="1"/>
              <a:t>Alguns</a:t>
            </a:r>
            <a:r>
              <a:rPr dirty="0"/>
              <a:t> </a:t>
            </a:r>
            <a:r>
              <a:rPr dirty="0" err="1"/>
              <a:t>conselhos</a:t>
            </a:r>
            <a:r>
              <a:rPr dirty="0"/>
              <a:t> para </a:t>
            </a:r>
            <a:r>
              <a:rPr dirty="0" err="1"/>
              <a:t>preparar</a:t>
            </a:r>
            <a:r>
              <a:rPr dirty="0"/>
              <a:t> o </a:t>
            </a:r>
            <a:r>
              <a:rPr dirty="0" err="1"/>
              <a:t>seu</a:t>
            </a:r>
            <a:r>
              <a:rPr dirty="0"/>
              <a:t> </a:t>
            </a:r>
            <a:r>
              <a:rPr dirty="0" err="1"/>
              <a:t>discurso</a:t>
            </a:r>
            <a:r>
              <a:rPr dirty="0"/>
              <a:t>:</a:t>
            </a:r>
            <a:endParaRPr sz="18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  <a:defRPr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defRPr>
            </a:pPr>
            <a:r>
              <a:rPr lang="pt-BR" dirty="0"/>
              <a:t>Prepare bem a sua apresentação antes de começar. É importante dominar perfeitamente o tema, as mensagens e as palavras-chave que pretende transmitir.</a:t>
            </a:r>
          </a:p>
          <a:p>
            <a:pPr marL="34290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  <a:defRPr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defRPr>
            </a:pPr>
            <a:r>
              <a:rPr lang="pt-BR" dirty="0"/>
              <a:t>Domine a forma da apresentação.</a:t>
            </a:r>
          </a:p>
          <a:p>
            <a:pPr marL="34290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  <a:defRPr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defRPr>
            </a:pPr>
            <a:r>
              <a:rPr lang="pt-BR" dirty="0"/>
              <a:t>Dê ritmo à apresentação.</a:t>
            </a:r>
          </a:p>
          <a:p>
            <a:pPr marL="34290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  <a:defRPr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defRPr>
            </a:pPr>
            <a:r>
              <a:rPr lang="pt-BR" dirty="0"/>
              <a:t>Seja claro e objetivo.</a:t>
            </a:r>
          </a:p>
          <a:p>
            <a:pPr marL="34290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  <a:defRPr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defRPr>
            </a:pPr>
            <a:r>
              <a:rPr lang="pt-BR" dirty="0"/>
              <a:t>Concentre-se no essencial</a:t>
            </a:r>
          </a:p>
          <a:p>
            <a:pPr marL="342900" indent="-342900">
              <a:lnSpc>
                <a:spcPct val="107000"/>
              </a:lnSpc>
              <a:buFont typeface="Open Sans" panose="020B0606030504020204" pitchFamily="34" charset="0"/>
              <a:buChar char="-"/>
              <a:tabLst>
                <a:tab pos="4180205" algn="l"/>
              </a:tabLst>
              <a:defRPr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defRPr>
            </a:pPr>
            <a:r>
              <a:rPr lang="pt-BR" dirty="0"/>
              <a:t>Evite utilizar linguagem técnica, sobrecarregar a apresentação com tabelas e números, e fornecer informações desnecessárias.</a:t>
            </a:r>
            <a:endParaRPr dirty="0">
              <a:latin typeface="Open Sans" panose="020B0606030504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FAD91B6-C9FF-8711-C73B-27A8E649E2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10" y="6208764"/>
            <a:ext cx="3279655" cy="42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491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Forma  Descripción generada automáticamente con confianza media">
            <a:extLst>
              <a:ext uri="{FF2B5EF4-FFF2-40B4-BE49-F238E27FC236}">
                <a16:creationId xmlns:a16="http://schemas.microsoft.com/office/drawing/2014/main" id="{9DFC7619-AA9C-43D1-306A-D4DF90F07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6362DC4-DB94-0345-8769-4C6A742F064E}"/>
              </a:ext>
            </a:extLst>
          </p:cNvPr>
          <p:cNvSpPr txBox="1"/>
          <p:nvPr/>
        </p:nvSpPr>
        <p:spPr>
          <a:xfrm>
            <a:off x="296091" y="716631"/>
            <a:ext cx="11582399" cy="800219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Nome da entidade:</a:t>
            </a:r>
            <a:endParaRPr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b="1">
                <a:solidFill>
                  <a:srgbClr val="C16023"/>
                </a:solidFill>
                <a:latin typeface="Open Sans" panose="020B0606030504020204" pitchFamily="34" charset="0"/>
              </a:defRPr>
            </a:pPr>
            <a:r>
              <a:t>…</a:t>
            </a:r>
            <a:endParaRPr sz="1800" b="1">
              <a:solidFill>
                <a:srgbClr val="C16023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C35C6E4-2FBA-8258-DF32-9FA4E0E05148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 kern="0">
                <a:solidFill>
                  <a:srgbClr val="DD6828"/>
                </a:solidFill>
                <a:latin typeface="OpenSans-ExtraBold"/>
              </a:defRPr>
            </a:pPr>
            <a:r>
              <a:t>Apresentação geral</a:t>
            </a:r>
            <a:endParaRPr kumimoji="0" sz="4400" b="1" i="0" u="none" strike="noStrike" kern="0" cap="none" spc="0" normalizeH="0" baseline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0142373-E3FE-D112-C167-873A4AB5B49C}"/>
              </a:ext>
            </a:extLst>
          </p:cNvPr>
          <p:cNvSpPr txBox="1"/>
          <p:nvPr/>
        </p:nvSpPr>
        <p:spPr>
          <a:xfrm>
            <a:off x="296090" y="1629405"/>
            <a:ext cx="11582399" cy="1354217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/>
              <a:t>Tipo de </a:t>
            </a:r>
            <a:r>
              <a:rPr dirty="0" err="1"/>
              <a:t>ator</a:t>
            </a:r>
            <a:r>
              <a:rPr dirty="0"/>
              <a:t>: </a:t>
            </a:r>
            <a:endParaRPr sz="1600" b="1" i="1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>
                <a:latin typeface="Open Sans" panose="020B0606030504020204" pitchFamily="34" charset="0"/>
              </a:defRPr>
            </a:pPr>
            <a:r>
              <a:rPr b="1" dirty="0" err="1">
                <a:solidFill>
                  <a:srgbClr val="003399"/>
                </a:solidFill>
              </a:rPr>
              <a:t>Obrigatório</a:t>
            </a:r>
            <a:r>
              <a:rPr b="1" dirty="0">
                <a:solidFill>
                  <a:srgbClr val="003399"/>
                </a:solidFill>
              </a:rPr>
              <a:t>: </a:t>
            </a:r>
            <a:r>
              <a:rPr i="1" dirty="0" err="1">
                <a:solidFill>
                  <a:srgbClr val="C16023"/>
                </a:solidFill>
              </a:rPr>
              <a:t>Organismos</a:t>
            </a:r>
            <a:r>
              <a:rPr i="1" dirty="0">
                <a:solidFill>
                  <a:srgbClr val="C16023"/>
                </a:solidFill>
              </a:rPr>
              <a:t> </a:t>
            </a:r>
            <a:r>
              <a:rPr i="1" dirty="0" err="1">
                <a:solidFill>
                  <a:srgbClr val="C16023"/>
                </a:solidFill>
              </a:rPr>
              <a:t>nacionais</a:t>
            </a:r>
            <a:r>
              <a:rPr i="1" dirty="0">
                <a:solidFill>
                  <a:srgbClr val="C16023"/>
                </a:solidFill>
              </a:rPr>
              <a:t>; </a:t>
            </a:r>
            <a:r>
              <a:rPr i="1" dirty="0" err="1">
                <a:solidFill>
                  <a:srgbClr val="C16023"/>
                </a:solidFill>
              </a:rPr>
              <a:t>Autoridades</a:t>
            </a:r>
            <a:r>
              <a:rPr i="1" dirty="0">
                <a:solidFill>
                  <a:srgbClr val="C16023"/>
                </a:solidFill>
              </a:rPr>
              <a:t> </a:t>
            </a:r>
            <a:r>
              <a:rPr i="1" dirty="0" err="1">
                <a:solidFill>
                  <a:srgbClr val="C16023"/>
                </a:solidFill>
              </a:rPr>
              <a:t>regionais</a:t>
            </a:r>
            <a:r>
              <a:rPr i="1" dirty="0">
                <a:solidFill>
                  <a:srgbClr val="C16023"/>
                </a:solidFill>
              </a:rPr>
              <a:t> </a:t>
            </a:r>
            <a:r>
              <a:rPr i="1" dirty="0" err="1">
                <a:solidFill>
                  <a:srgbClr val="C16023"/>
                </a:solidFill>
              </a:rPr>
              <a:t>ou</a:t>
            </a:r>
            <a:r>
              <a:rPr i="1" dirty="0">
                <a:solidFill>
                  <a:srgbClr val="C16023"/>
                </a:solidFill>
              </a:rPr>
              <a:t> </a:t>
            </a:r>
            <a:r>
              <a:rPr i="1" dirty="0" err="1">
                <a:solidFill>
                  <a:srgbClr val="C16023"/>
                </a:solidFill>
              </a:rPr>
              <a:t>locais</a:t>
            </a:r>
            <a:r>
              <a:rPr i="1" dirty="0">
                <a:solidFill>
                  <a:srgbClr val="C16023"/>
                </a:solidFill>
              </a:rPr>
              <a:t>; </a:t>
            </a:r>
            <a:r>
              <a:rPr i="1" dirty="0" err="1">
                <a:solidFill>
                  <a:srgbClr val="C16023"/>
                </a:solidFill>
              </a:rPr>
              <a:t>atores</a:t>
            </a:r>
            <a:r>
              <a:rPr i="1" dirty="0">
                <a:solidFill>
                  <a:srgbClr val="C16023"/>
                </a:solidFill>
              </a:rPr>
              <a:t> </a:t>
            </a:r>
            <a:r>
              <a:rPr i="1" dirty="0" err="1">
                <a:solidFill>
                  <a:srgbClr val="C16023"/>
                </a:solidFill>
              </a:rPr>
              <a:t>operacionais</a:t>
            </a:r>
            <a:endParaRPr b="1" dirty="0">
              <a:solidFill>
                <a:srgbClr val="C16023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>
                <a:latin typeface="Open Sans" panose="020B0606030504020204" pitchFamily="34" charset="0"/>
              </a:defRPr>
            </a:pPr>
            <a:r>
              <a:rPr b="1" dirty="0" err="1">
                <a:solidFill>
                  <a:srgbClr val="003399"/>
                </a:solidFill>
              </a:rPr>
              <a:t>Facultativo</a:t>
            </a:r>
            <a:r>
              <a:rPr b="1" dirty="0">
                <a:solidFill>
                  <a:srgbClr val="003399"/>
                </a:solidFill>
              </a:rPr>
              <a:t>: </a:t>
            </a:r>
            <a:r>
              <a:rPr i="1" dirty="0" err="1">
                <a:solidFill>
                  <a:srgbClr val="C16023"/>
                </a:solidFill>
              </a:rPr>
              <a:t>Institutos</a:t>
            </a:r>
            <a:r>
              <a:rPr i="1" dirty="0">
                <a:solidFill>
                  <a:srgbClr val="C16023"/>
                </a:solidFill>
              </a:rPr>
              <a:t>, </a:t>
            </a:r>
            <a:r>
              <a:rPr i="1" dirty="0" err="1">
                <a:solidFill>
                  <a:srgbClr val="C16023"/>
                </a:solidFill>
              </a:rPr>
              <a:t>centros</a:t>
            </a:r>
            <a:r>
              <a:rPr i="1" dirty="0">
                <a:solidFill>
                  <a:srgbClr val="C16023"/>
                </a:solidFill>
              </a:rPr>
              <a:t> </a:t>
            </a:r>
            <a:r>
              <a:rPr i="1" dirty="0" err="1">
                <a:solidFill>
                  <a:srgbClr val="C16023"/>
                </a:solidFill>
              </a:rPr>
              <a:t>técnicos</a:t>
            </a:r>
            <a:r>
              <a:rPr i="1" dirty="0">
                <a:solidFill>
                  <a:srgbClr val="C16023"/>
                </a:solidFill>
              </a:rPr>
              <a:t> e </a:t>
            </a:r>
            <a:r>
              <a:rPr i="1" dirty="0" err="1">
                <a:solidFill>
                  <a:srgbClr val="C16023"/>
                </a:solidFill>
              </a:rPr>
              <a:t>organismos</a:t>
            </a:r>
            <a:r>
              <a:rPr i="1" dirty="0">
                <a:solidFill>
                  <a:srgbClr val="C16023"/>
                </a:solidFill>
              </a:rPr>
              <a:t> </a:t>
            </a:r>
            <a:r>
              <a:rPr i="1" dirty="0" err="1">
                <a:solidFill>
                  <a:srgbClr val="C16023"/>
                </a:solidFill>
              </a:rPr>
              <a:t>científicos</a:t>
            </a:r>
            <a:r>
              <a:rPr i="1" dirty="0">
                <a:solidFill>
                  <a:srgbClr val="C16023"/>
                </a:solidFill>
              </a:rPr>
              <a:t>; </a:t>
            </a:r>
            <a:r>
              <a:rPr i="1" dirty="0" err="1">
                <a:solidFill>
                  <a:srgbClr val="C16023"/>
                </a:solidFill>
              </a:rPr>
              <a:t>universidades</a:t>
            </a:r>
            <a:r>
              <a:rPr i="1" dirty="0">
                <a:solidFill>
                  <a:srgbClr val="C16023"/>
                </a:solidFill>
              </a:rPr>
              <a:t> e </a:t>
            </a:r>
            <a:r>
              <a:rPr i="1" dirty="0" err="1">
                <a:solidFill>
                  <a:srgbClr val="C16023"/>
                </a:solidFill>
              </a:rPr>
              <a:t>centros</a:t>
            </a:r>
            <a:r>
              <a:rPr i="1" dirty="0">
                <a:solidFill>
                  <a:srgbClr val="C16023"/>
                </a:solidFill>
              </a:rPr>
              <a:t> de </a:t>
            </a:r>
            <a:r>
              <a:rPr i="1" dirty="0" err="1">
                <a:solidFill>
                  <a:srgbClr val="C16023"/>
                </a:solidFill>
              </a:rPr>
              <a:t>investigação</a:t>
            </a:r>
            <a:r>
              <a:rPr i="1" dirty="0">
                <a:solidFill>
                  <a:srgbClr val="C16023"/>
                </a:solidFill>
              </a:rPr>
              <a:t>; outro</a:t>
            </a:r>
            <a:endParaRPr i="1" dirty="0">
              <a:solidFill>
                <a:srgbClr val="C16023"/>
              </a:solidFill>
              <a:latin typeface="Open Sans" panose="020B0606030504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095665C-0640-EDD6-A696-5D3708B4F96C}"/>
              </a:ext>
            </a:extLst>
          </p:cNvPr>
          <p:cNvSpPr txBox="1"/>
          <p:nvPr/>
        </p:nvSpPr>
        <p:spPr>
          <a:xfrm>
            <a:off x="304800" y="3066054"/>
            <a:ext cx="11582399" cy="800219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/>
              <a:t>País e </a:t>
            </a:r>
            <a:r>
              <a:rPr dirty="0" err="1"/>
              <a:t>região</a:t>
            </a:r>
            <a:r>
              <a:rPr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 b="1">
                <a:latin typeface="Open Sans" panose="020B0606030504020204" pitchFamily="34" charset="0"/>
              </a:defRPr>
            </a:pPr>
            <a:r>
              <a:rPr dirty="0">
                <a:solidFill>
                  <a:srgbClr val="C16023"/>
                </a:solidFill>
              </a:rPr>
              <a:t>…</a:t>
            </a:r>
            <a:r>
              <a:rPr dirty="0">
                <a:solidFill>
                  <a:srgbClr val="003399"/>
                </a:solidFill>
              </a:rPr>
              <a:t> 		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056B00F-5221-B548-98AD-02A9A7DF35AD}"/>
              </a:ext>
            </a:extLst>
          </p:cNvPr>
          <p:cNvSpPr txBox="1"/>
          <p:nvPr/>
        </p:nvSpPr>
        <p:spPr>
          <a:xfrm>
            <a:off x="296089" y="4008177"/>
            <a:ext cx="11582399" cy="2185214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 err="1"/>
              <a:t>Objetivo</a:t>
            </a:r>
            <a:r>
              <a:rPr dirty="0"/>
              <a:t> do pitch </a:t>
            </a:r>
          </a:p>
          <a:p>
            <a:pPr marL="285750" indent="-285750">
              <a:buFont typeface="Wingdings" panose="05000000000000000000" pitchFamily="2" charset="2"/>
              <a:buChar char="q"/>
              <a:defRPr>
                <a:solidFill>
                  <a:srgbClr val="C16023"/>
                </a:solidFill>
                <a:latin typeface="Open Sans" panose="020B0606030504020204" pitchFamily="34" charset="0"/>
              </a:defRPr>
            </a:pPr>
            <a:r>
              <a:rPr b="1" dirty="0" err="1"/>
              <a:t>Necessidade</a:t>
            </a:r>
            <a:r>
              <a:rPr b="1" dirty="0"/>
              <a:t> </a:t>
            </a:r>
            <a:r>
              <a:rPr lang="es-ES" b="1" dirty="0"/>
              <a:t>temática</a:t>
            </a:r>
            <a:r>
              <a:rPr b="1" dirty="0"/>
              <a:t>: </a:t>
            </a:r>
            <a:r>
              <a:rPr lang="pt-BR" dirty="0"/>
              <a:t>Descrição de uma necessidade ou problemática territorial que se inscreve no âmbito dos temas que constam no anexo 1 do texto da convocatória </a:t>
            </a:r>
          </a:p>
          <a:p>
            <a:pPr marL="285750" indent="-285750">
              <a:buFont typeface="Wingdings" panose="05000000000000000000" pitchFamily="2" charset="2"/>
              <a:buChar char="q"/>
              <a:defRPr>
                <a:solidFill>
                  <a:srgbClr val="C16023"/>
                </a:solidFill>
                <a:latin typeface="Open Sans" panose="020B0606030504020204" pitchFamily="34" charset="0"/>
              </a:defRPr>
            </a:pPr>
            <a:r>
              <a:rPr b="1" dirty="0" err="1"/>
              <a:t>Ideia</a:t>
            </a:r>
            <a:r>
              <a:rPr b="1" dirty="0"/>
              <a:t> de </a:t>
            </a:r>
            <a:r>
              <a:rPr b="1" dirty="0" err="1"/>
              <a:t>projeto</a:t>
            </a:r>
            <a:r>
              <a:rPr b="1" dirty="0"/>
              <a:t>: </a:t>
            </a:r>
            <a:r>
              <a:rPr dirty="0" err="1"/>
              <a:t>Apresentação</a:t>
            </a:r>
            <a:r>
              <a:rPr dirty="0"/>
              <a:t> de </a:t>
            </a:r>
            <a:r>
              <a:rPr dirty="0" err="1"/>
              <a:t>uma</a:t>
            </a:r>
            <a:r>
              <a:rPr dirty="0"/>
              <a:t> </a:t>
            </a:r>
            <a:r>
              <a:rPr dirty="0" err="1"/>
              <a:t>ideia</a:t>
            </a:r>
            <a:r>
              <a:rPr dirty="0"/>
              <a:t> de </a:t>
            </a:r>
            <a:r>
              <a:rPr dirty="0" err="1"/>
              <a:t>projeto</a:t>
            </a:r>
            <a:r>
              <a:rPr dirty="0"/>
              <a:t> </a:t>
            </a:r>
            <a:r>
              <a:rPr dirty="0" err="1"/>
              <a:t>estruturante</a:t>
            </a:r>
            <a:r>
              <a:rPr dirty="0"/>
              <a:t> a </a:t>
            </a:r>
            <a:r>
              <a:rPr dirty="0" err="1"/>
              <a:t>desenvolver</a:t>
            </a:r>
            <a:r>
              <a:rPr dirty="0"/>
              <a:t> com </a:t>
            </a:r>
            <a:r>
              <a:rPr dirty="0" err="1"/>
              <a:t>parceiros</a:t>
            </a:r>
            <a:r>
              <a:rPr dirty="0"/>
              <a:t> </a:t>
            </a:r>
            <a:r>
              <a:rPr dirty="0" err="1"/>
              <a:t>transnacionais</a:t>
            </a:r>
            <a:endParaRPr dirty="0"/>
          </a:p>
          <a:p>
            <a:pPr marL="285750" indent="-285750">
              <a:buFont typeface="Wingdings" panose="05000000000000000000" pitchFamily="2" charset="2"/>
              <a:buChar char="q"/>
              <a:defRPr>
                <a:solidFill>
                  <a:srgbClr val="C16023"/>
                </a:solidFill>
                <a:latin typeface="Open Sans" panose="020B0606030504020204" pitchFamily="34" charset="0"/>
              </a:defRPr>
            </a:pPr>
            <a:r>
              <a:rPr b="1" dirty="0" err="1"/>
              <a:t>Oferta</a:t>
            </a:r>
            <a:r>
              <a:rPr b="1" dirty="0"/>
              <a:t> de </a:t>
            </a:r>
            <a:r>
              <a:rPr b="1" dirty="0" err="1"/>
              <a:t>competências</a:t>
            </a:r>
            <a:r>
              <a:rPr b="1" dirty="0"/>
              <a:t>: </a:t>
            </a:r>
            <a:r>
              <a:rPr dirty="0" err="1"/>
              <a:t>Proposta</a:t>
            </a:r>
            <a:r>
              <a:rPr dirty="0"/>
              <a:t> das </a:t>
            </a:r>
            <a:r>
              <a:rPr dirty="0" err="1"/>
              <a:t>competências</a:t>
            </a:r>
            <a:r>
              <a:rPr dirty="0"/>
              <a:t> da </a:t>
            </a:r>
            <a:r>
              <a:rPr dirty="0" err="1"/>
              <a:t>entidade</a:t>
            </a:r>
            <a:r>
              <a:rPr dirty="0"/>
              <a:t> para </a:t>
            </a:r>
            <a:r>
              <a:rPr dirty="0" err="1"/>
              <a:t>integrar</a:t>
            </a:r>
            <a:r>
              <a:rPr dirty="0"/>
              <a:t> </a:t>
            </a:r>
            <a:r>
              <a:rPr dirty="0" err="1"/>
              <a:t>uma</a:t>
            </a:r>
            <a:r>
              <a:rPr dirty="0"/>
              <a:t> </a:t>
            </a:r>
            <a:r>
              <a:rPr dirty="0" err="1"/>
              <a:t>parceria</a:t>
            </a:r>
            <a:r>
              <a:rPr dirty="0"/>
              <a:t> </a:t>
            </a:r>
            <a:r>
              <a:rPr dirty="0" err="1"/>
              <a:t>existente</a:t>
            </a:r>
            <a:r>
              <a:rPr dirty="0"/>
              <a:t>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</a:t>
            </a:r>
            <a:r>
              <a:rPr dirty="0" err="1"/>
              <a:t>fase</a:t>
            </a:r>
            <a:r>
              <a:rPr dirty="0"/>
              <a:t> de </a:t>
            </a:r>
            <a:r>
              <a:rPr dirty="0" err="1"/>
              <a:t>constituição</a:t>
            </a:r>
            <a:endParaRPr sz="1800" b="1" dirty="0">
              <a:solidFill>
                <a:srgbClr val="C16023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42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009C7-989D-56CF-B21A-CA4B71347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Forma  Descripción generada automáticamente con confianza media">
            <a:extLst>
              <a:ext uri="{FF2B5EF4-FFF2-40B4-BE49-F238E27FC236}">
                <a16:creationId xmlns:a16="http://schemas.microsoft.com/office/drawing/2014/main" id="{A9A144C0-E25C-94FA-5919-D1053AC5C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C2427C6-028F-E7D7-367B-E19514E6F386}"/>
              </a:ext>
            </a:extLst>
          </p:cNvPr>
          <p:cNvSpPr txBox="1"/>
          <p:nvPr/>
        </p:nvSpPr>
        <p:spPr>
          <a:xfrm>
            <a:off x="296091" y="907131"/>
            <a:ext cx="11582399" cy="800219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lang="es-ES" dirty="0"/>
              <a:t>Temática </a:t>
            </a:r>
            <a:r>
              <a:rPr lang="es-ES" dirty="0" err="1"/>
              <a:t>aplicável</a:t>
            </a:r>
            <a:endParaRPr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/>
              <a:t>…</a:t>
            </a:r>
            <a:endParaRPr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07B0A41-87F5-B2B0-32EE-2FA7C80BA248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 kern="0">
                <a:solidFill>
                  <a:srgbClr val="DD6828"/>
                </a:solidFill>
                <a:latin typeface="OpenSans-ExtraBold"/>
              </a:defRPr>
            </a:pPr>
            <a:r>
              <a:rPr dirty="0" err="1"/>
              <a:t>Necessidade</a:t>
            </a:r>
            <a:r>
              <a:rPr dirty="0"/>
              <a:t> </a:t>
            </a:r>
            <a:r>
              <a:rPr lang="es-ES" dirty="0"/>
              <a:t>temática </a:t>
            </a:r>
            <a:endParaRPr kumimoji="0" sz="4400" b="1" i="0" u="none" strike="noStrike" kern="0" cap="none" spc="0" normalizeH="0" baseline="0" dirty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B62FDAA-8C6D-B59F-4263-B72FDF8954DF}"/>
              </a:ext>
            </a:extLst>
          </p:cNvPr>
          <p:cNvSpPr txBox="1"/>
          <p:nvPr/>
        </p:nvSpPr>
        <p:spPr>
          <a:xfrm>
            <a:off x="296088" y="1796824"/>
            <a:ext cx="11582399" cy="1908215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 err="1"/>
              <a:t>Descrição</a:t>
            </a:r>
            <a:r>
              <a:rPr dirty="0"/>
              <a:t> da </a:t>
            </a:r>
            <a:r>
              <a:rPr dirty="0" err="1"/>
              <a:t>necessidade</a:t>
            </a:r>
            <a:r>
              <a:rPr lang="es-ES" dirty="0"/>
              <a:t> </a:t>
            </a:r>
            <a:r>
              <a:rPr lang="es-ES" sz="1700" dirty="0"/>
              <a:t>(</a:t>
            </a:r>
            <a:r>
              <a:rPr lang="pt-BR" sz="1700" i="1" dirty="0"/>
              <a:t>que se inscreve no âmbito dos temas que constam no anexo 1)</a:t>
            </a:r>
            <a:endParaRPr sz="1700" b="1" i="1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A39E993-6AE3-3DCB-3EA2-0EA01C9E780E}"/>
              </a:ext>
            </a:extLst>
          </p:cNvPr>
          <p:cNvSpPr txBox="1"/>
          <p:nvPr/>
        </p:nvSpPr>
        <p:spPr>
          <a:xfrm>
            <a:off x="296087" y="3760215"/>
            <a:ext cx="11582399" cy="2462213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 err="1"/>
              <a:t>Parceiros</a:t>
            </a:r>
            <a:r>
              <a:rPr dirty="0"/>
              <a:t> </a:t>
            </a:r>
            <a:r>
              <a:rPr lang="es-ES" dirty="0"/>
              <a:t>pretendidos</a:t>
            </a:r>
            <a:endParaRPr dirty="0"/>
          </a:p>
          <a:p>
            <a:pPr marL="342900" indent="-342900">
              <a:buFont typeface="+mj-lt"/>
              <a:buAutoNum type="arabicPeriod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/>
              <a:t>Tipo de </a:t>
            </a:r>
            <a:r>
              <a:rPr dirty="0" err="1"/>
              <a:t>ator</a:t>
            </a:r>
            <a:r>
              <a:rPr dirty="0"/>
              <a:t> / </a:t>
            </a:r>
            <a:r>
              <a:rPr dirty="0" err="1"/>
              <a:t>país</a:t>
            </a:r>
            <a:r>
              <a:rPr dirty="0"/>
              <a:t> / </a:t>
            </a:r>
            <a:r>
              <a:rPr dirty="0" err="1"/>
              <a:t>papel</a:t>
            </a:r>
            <a:r>
              <a:rPr dirty="0"/>
              <a:t> e </a:t>
            </a:r>
            <a:r>
              <a:rPr dirty="0" err="1"/>
              <a:t>tarefas</a:t>
            </a:r>
            <a:r>
              <a:rPr dirty="0"/>
              <a:t> a </a:t>
            </a:r>
            <a:r>
              <a:rPr dirty="0" err="1"/>
              <a:t>realizar</a:t>
            </a:r>
            <a:r>
              <a:rPr dirty="0"/>
              <a:t> </a:t>
            </a:r>
          </a:p>
          <a:p>
            <a:pPr marL="342900" indent="-342900">
              <a:buFont typeface="+mj-lt"/>
              <a:buAutoNum type="arabicPeriod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/>
              <a:t>Tipo de </a:t>
            </a:r>
            <a:r>
              <a:rPr dirty="0" err="1"/>
              <a:t>ator</a:t>
            </a:r>
            <a:r>
              <a:rPr dirty="0"/>
              <a:t> / </a:t>
            </a:r>
            <a:r>
              <a:rPr dirty="0" err="1"/>
              <a:t>país</a:t>
            </a:r>
            <a:r>
              <a:rPr dirty="0"/>
              <a:t> / </a:t>
            </a:r>
            <a:r>
              <a:rPr dirty="0" err="1"/>
              <a:t>papel</a:t>
            </a:r>
            <a:r>
              <a:rPr dirty="0"/>
              <a:t> e </a:t>
            </a:r>
            <a:r>
              <a:rPr dirty="0" err="1"/>
              <a:t>tarefas</a:t>
            </a:r>
            <a:r>
              <a:rPr dirty="0"/>
              <a:t> a </a:t>
            </a:r>
            <a:r>
              <a:rPr dirty="0" err="1"/>
              <a:t>realizar</a:t>
            </a:r>
            <a:r>
              <a:rPr dirty="0"/>
              <a:t> </a:t>
            </a:r>
          </a:p>
          <a:p>
            <a:pPr marL="342900" indent="-342900">
              <a:buFont typeface="+mj-lt"/>
              <a:buAutoNum type="arabicPeriod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/>
              <a:t>Tipo de </a:t>
            </a:r>
            <a:r>
              <a:rPr dirty="0" err="1"/>
              <a:t>ator</a:t>
            </a:r>
            <a:r>
              <a:rPr dirty="0"/>
              <a:t> / </a:t>
            </a:r>
            <a:r>
              <a:rPr dirty="0" err="1"/>
              <a:t>país</a:t>
            </a:r>
            <a:r>
              <a:rPr dirty="0"/>
              <a:t> / </a:t>
            </a:r>
            <a:r>
              <a:rPr dirty="0" err="1"/>
              <a:t>papel</a:t>
            </a:r>
            <a:r>
              <a:rPr dirty="0"/>
              <a:t> e </a:t>
            </a:r>
            <a:r>
              <a:rPr dirty="0" err="1"/>
              <a:t>tarefas</a:t>
            </a:r>
            <a:r>
              <a:rPr dirty="0"/>
              <a:t> a </a:t>
            </a:r>
            <a:r>
              <a:rPr dirty="0" err="1"/>
              <a:t>realizar</a:t>
            </a:r>
            <a:r>
              <a:rPr dirty="0"/>
              <a:t> </a:t>
            </a:r>
          </a:p>
          <a:p>
            <a:pPr marL="342900" indent="-342900">
              <a:buFont typeface="+mj-lt"/>
              <a:buAutoNum type="arabicPeriod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/>
              <a:t>Tipo de </a:t>
            </a:r>
            <a:r>
              <a:rPr dirty="0" err="1"/>
              <a:t>ator</a:t>
            </a:r>
            <a:r>
              <a:rPr dirty="0"/>
              <a:t> / </a:t>
            </a:r>
            <a:r>
              <a:rPr dirty="0" err="1"/>
              <a:t>país</a:t>
            </a:r>
            <a:r>
              <a:rPr dirty="0"/>
              <a:t> / </a:t>
            </a:r>
            <a:r>
              <a:rPr dirty="0" err="1"/>
              <a:t>papel</a:t>
            </a:r>
            <a:r>
              <a:rPr dirty="0"/>
              <a:t> e </a:t>
            </a:r>
            <a:r>
              <a:rPr dirty="0" err="1"/>
              <a:t>tarefas</a:t>
            </a:r>
            <a:r>
              <a:rPr dirty="0"/>
              <a:t> a </a:t>
            </a:r>
            <a:r>
              <a:rPr dirty="0" err="1"/>
              <a:t>realizar</a:t>
            </a:r>
            <a:r>
              <a:rPr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713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9CC8A-D1C8-6B0F-8AA1-C4AC31543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Forma  Descripción generada automáticamente con confianza media">
            <a:extLst>
              <a:ext uri="{FF2B5EF4-FFF2-40B4-BE49-F238E27FC236}">
                <a16:creationId xmlns:a16="http://schemas.microsoft.com/office/drawing/2014/main" id="{C5F8D154-D9B1-7B26-919E-786E07A74B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0179A7A-AC0A-7ED0-67A1-4C2654EFEE9C}"/>
              </a:ext>
            </a:extLst>
          </p:cNvPr>
          <p:cNvSpPr txBox="1"/>
          <p:nvPr/>
        </p:nvSpPr>
        <p:spPr>
          <a:xfrm>
            <a:off x="296091" y="907131"/>
            <a:ext cx="11582399" cy="800219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Resumo da ideia de projeto</a:t>
            </a:r>
            <a:endParaRPr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endParaRPr sz="1800" b="1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7AB40D92-FB1B-7913-076E-650B23595432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 kern="0">
                <a:solidFill>
                  <a:srgbClr val="DD6828"/>
                </a:solidFill>
                <a:latin typeface="OpenSans-ExtraBold"/>
              </a:defRPr>
            </a:pPr>
            <a:r>
              <a:t>Ideia de projeto (1/2)</a:t>
            </a:r>
            <a:endParaRPr kumimoji="0" sz="4400" b="1" i="0" u="none" strike="noStrike" kern="0" cap="none" spc="0" normalizeH="0" baseline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9E1F9E7-6B9C-9F35-64A2-4B9AF13599B5}"/>
              </a:ext>
            </a:extLst>
          </p:cNvPr>
          <p:cNvSpPr txBox="1"/>
          <p:nvPr/>
        </p:nvSpPr>
        <p:spPr>
          <a:xfrm>
            <a:off x="296090" y="1906233"/>
            <a:ext cx="11582399" cy="1908215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Problemática identificada</a:t>
            </a:r>
            <a:endParaRPr sz="1600" b="1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,,,</a:t>
            </a:r>
          </a:p>
          <a:p>
            <a:pPr marL="285750" indent="-285750">
              <a:buFont typeface="Arial" panose="020B0604020202020204" pitchFamily="34" charset="0"/>
              <a:buChar char="•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,,,</a:t>
            </a:r>
          </a:p>
          <a:p>
            <a:pPr marL="285750" indent="-285750">
              <a:buFont typeface="Arial" panose="020B0604020202020204" pitchFamily="34" charset="0"/>
              <a:buChar char="•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,,,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b="1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CB96FC-1953-F409-F981-BE6C055C5F57}"/>
              </a:ext>
            </a:extLst>
          </p:cNvPr>
          <p:cNvSpPr txBox="1"/>
          <p:nvPr/>
        </p:nvSpPr>
        <p:spPr>
          <a:xfrm>
            <a:off x="296089" y="4013331"/>
            <a:ext cx="11582399" cy="1908215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Solução prevista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… </a:t>
            </a:r>
          </a:p>
          <a:p>
            <a:pPr marL="285750" indent="-285750">
              <a:buFont typeface="Arial" panose="020B0604020202020204" pitchFamily="34" charset="0"/>
              <a:buChar char="•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,,,</a:t>
            </a:r>
          </a:p>
          <a:p>
            <a:pPr marL="285750" indent="-285750">
              <a:buFont typeface="Arial" panose="020B0604020202020204" pitchFamily="34" charset="0"/>
              <a:buChar char="•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,,,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sz="1800" b="1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829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Forma  Descripción generada automáticamente con confianza media">
            <a:extLst>
              <a:ext uri="{FF2B5EF4-FFF2-40B4-BE49-F238E27FC236}">
                <a16:creationId xmlns:a16="http://schemas.microsoft.com/office/drawing/2014/main" id="{4DE6E3FA-FBAE-8573-784D-8756EF888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A23EBDA-4525-D5F7-3870-3ABD824D6A4E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 kern="0">
                <a:solidFill>
                  <a:srgbClr val="DD6828"/>
                </a:solidFill>
                <a:latin typeface="OpenSans-ExtraBold"/>
              </a:defRPr>
            </a:pPr>
            <a:r>
              <a:t>Ideia de projeto (2/2)</a:t>
            </a:r>
            <a:endParaRPr kumimoji="0" sz="4400" b="1" i="0" u="none" strike="noStrike" kern="0" cap="none" spc="0" normalizeH="0" baseline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D270482-15F0-EAFA-1F03-F1496A041D68}"/>
              </a:ext>
            </a:extLst>
          </p:cNvPr>
          <p:cNvSpPr txBox="1"/>
          <p:nvPr/>
        </p:nvSpPr>
        <p:spPr>
          <a:xfrm>
            <a:off x="296091" y="1633054"/>
            <a:ext cx="11582399" cy="2339102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/>
              <a:t>Quais </a:t>
            </a:r>
            <a:r>
              <a:rPr dirty="0" err="1"/>
              <a:t>são</a:t>
            </a:r>
            <a:r>
              <a:rPr dirty="0"/>
              <a:t> </a:t>
            </a:r>
            <a:r>
              <a:rPr dirty="0" err="1"/>
              <a:t>os</a:t>
            </a:r>
            <a:r>
              <a:rPr dirty="0"/>
              <a:t> </a:t>
            </a:r>
            <a:r>
              <a:rPr dirty="0" err="1"/>
              <a:t>parceiros</a:t>
            </a:r>
            <a:r>
              <a:rPr dirty="0"/>
              <a:t> </a:t>
            </a:r>
            <a:r>
              <a:rPr dirty="0" err="1"/>
              <a:t>já</a:t>
            </a:r>
            <a:r>
              <a:rPr dirty="0"/>
              <a:t> </a:t>
            </a:r>
            <a:r>
              <a:rPr dirty="0" err="1"/>
              <a:t>envolvidos</a:t>
            </a:r>
            <a:r>
              <a:rPr dirty="0"/>
              <a:t> (</a:t>
            </a:r>
            <a:r>
              <a:rPr lang="es-ES" dirty="0"/>
              <a:t>se</a:t>
            </a:r>
            <a:r>
              <a:rPr dirty="0"/>
              <a:t> </a:t>
            </a:r>
            <a:r>
              <a:rPr dirty="0" err="1"/>
              <a:t>aplicável</a:t>
            </a:r>
            <a:r>
              <a:rPr dirty="0"/>
              <a:t>)?</a:t>
            </a:r>
          </a:p>
          <a:p>
            <a:endParaRPr sz="2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 err="1"/>
              <a:t>Entidade</a:t>
            </a:r>
            <a:r>
              <a:rPr dirty="0"/>
              <a:t> / </a:t>
            </a:r>
            <a:r>
              <a:rPr dirty="0" err="1"/>
              <a:t>país</a:t>
            </a:r>
            <a:r>
              <a:rPr dirty="0"/>
              <a:t> / </a:t>
            </a:r>
            <a:r>
              <a:rPr dirty="0" err="1"/>
              <a:t>tipo</a:t>
            </a:r>
            <a:r>
              <a:rPr dirty="0"/>
              <a:t> de </a:t>
            </a:r>
            <a:r>
              <a:rPr dirty="0" err="1"/>
              <a:t>ator</a:t>
            </a:r>
            <a:r>
              <a:rPr dirty="0"/>
              <a:t> </a:t>
            </a:r>
          </a:p>
          <a:p>
            <a:pPr marL="342900" indent="-342900">
              <a:buFont typeface="+mj-lt"/>
              <a:buAutoNum type="arabicPeriod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 err="1"/>
              <a:t>Entidade</a:t>
            </a:r>
            <a:r>
              <a:rPr dirty="0"/>
              <a:t> / </a:t>
            </a:r>
            <a:r>
              <a:rPr dirty="0" err="1"/>
              <a:t>país</a:t>
            </a:r>
            <a:r>
              <a:rPr dirty="0"/>
              <a:t> / </a:t>
            </a:r>
            <a:r>
              <a:rPr dirty="0" err="1"/>
              <a:t>tipo</a:t>
            </a:r>
            <a:r>
              <a:rPr dirty="0"/>
              <a:t> de </a:t>
            </a:r>
            <a:r>
              <a:rPr dirty="0" err="1"/>
              <a:t>ator</a:t>
            </a:r>
            <a:endParaRPr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 err="1"/>
              <a:t>Entidade</a:t>
            </a:r>
            <a:r>
              <a:rPr dirty="0"/>
              <a:t> / </a:t>
            </a:r>
            <a:r>
              <a:rPr dirty="0" err="1"/>
              <a:t>país</a:t>
            </a:r>
            <a:r>
              <a:rPr dirty="0"/>
              <a:t> / </a:t>
            </a:r>
            <a:r>
              <a:rPr dirty="0" err="1"/>
              <a:t>tipo</a:t>
            </a:r>
            <a:r>
              <a:rPr dirty="0"/>
              <a:t> de </a:t>
            </a:r>
            <a:r>
              <a:rPr dirty="0" err="1"/>
              <a:t>ator</a:t>
            </a:r>
            <a:endParaRPr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 err="1"/>
              <a:t>Entidade</a:t>
            </a:r>
            <a:r>
              <a:rPr dirty="0"/>
              <a:t> / </a:t>
            </a:r>
            <a:r>
              <a:rPr dirty="0" err="1"/>
              <a:t>país</a:t>
            </a:r>
            <a:r>
              <a:rPr dirty="0"/>
              <a:t> / </a:t>
            </a:r>
            <a:r>
              <a:rPr dirty="0" err="1"/>
              <a:t>tipo</a:t>
            </a:r>
            <a:r>
              <a:rPr dirty="0"/>
              <a:t> de </a:t>
            </a:r>
            <a:r>
              <a:rPr dirty="0" err="1"/>
              <a:t>ator</a:t>
            </a:r>
            <a:endParaRPr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E3ADBF7-9C2A-0ACA-1D51-54E3A6AF4E9E}"/>
              </a:ext>
            </a:extLst>
          </p:cNvPr>
          <p:cNvSpPr txBox="1"/>
          <p:nvPr/>
        </p:nvSpPr>
        <p:spPr>
          <a:xfrm>
            <a:off x="296090" y="3866803"/>
            <a:ext cx="11582399" cy="2339102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Quais são os parceiros que procuro?</a:t>
            </a:r>
          </a:p>
          <a:p>
            <a:endParaRPr sz="2800" b="1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Tipo de ator / país / papel e tarefas a realizar </a:t>
            </a:r>
          </a:p>
          <a:p>
            <a:pPr marL="342900" indent="-342900">
              <a:buFont typeface="+mj-lt"/>
              <a:buAutoNum type="arabicPeriod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Tipo de ator / país / papel e tarefas a realizar </a:t>
            </a:r>
          </a:p>
          <a:p>
            <a:pPr marL="342900" indent="-342900">
              <a:buFont typeface="+mj-lt"/>
              <a:buAutoNum type="arabicPeriod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Tipo de ator / país / papel e tarefas a realizar </a:t>
            </a:r>
          </a:p>
          <a:p>
            <a:pPr marL="342900" indent="-342900">
              <a:buFont typeface="+mj-lt"/>
              <a:buAutoNum type="arabicPeriod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t>Tipo de ator / país / papel e tarefas a realizar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sz="1800" b="1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6609124-F49E-C46F-935F-01C500981929}"/>
              </a:ext>
            </a:extLst>
          </p:cNvPr>
          <p:cNvSpPr txBox="1"/>
          <p:nvPr/>
        </p:nvSpPr>
        <p:spPr>
          <a:xfrm>
            <a:off x="296091" y="907131"/>
            <a:ext cx="11582399" cy="800219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 err="1"/>
              <a:t>Os</a:t>
            </a:r>
            <a:r>
              <a:rPr dirty="0"/>
              <a:t> </a:t>
            </a:r>
            <a:r>
              <a:rPr dirty="0" err="1"/>
              <a:t>parceiros</a:t>
            </a:r>
            <a:r>
              <a:rPr dirty="0"/>
              <a:t> </a:t>
            </a:r>
            <a:r>
              <a:rPr lang="es-ES" dirty="0"/>
              <a:t>pretendidos</a:t>
            </a:r>
            <a:endParaRPr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endParaRPr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391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13FF4-955F-32BB-95E3-D0E774F25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Forma  Descripción generada automáticamente con confianza media">
            <a:extLst>
              <a:ext uri="{FF2B5EF4-FFF2-40B4-BE49-F238E27FC236}">
                <a16:creationId xmlns:a16="http://schemas.microsoft.com/office/drawing/2014/main" id="{107E9B7A-393F-6D0B-448D-8E0B6B46AE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137F7F5-7722-73F1-96D2-654C198EF4E6}"/>
              </a:ext>
            </a:extLst>
          </p:cNvPr>
          <p:cNvSpPr txBox="1"/>
          <p:nvPr/>
        </p:nvSpPr>
        <p:spPr>
          <a:xfrm>
            <a:off x="296091" y="907131"/>
            <a:ext cx="11582399" cy="4955203"/>
          </a:xfrm>
          <a:prstGeom prst="rect">
            <a:avLst/>
          </a:prstGeom>
          <a:noFill/>
          <a:ln>
            <a:solidFill>
              <a:srgbClr val="C16023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 err="1"/>
              <a:t>Descrição</a:t>
            </a:r>
            <a:r>
              <a:rPr dirty="0"/>
              <a:t> das </a:t>
            </a:r>
            <a:r>
              <a:rPr dirty="0" err="1"/>
              <a:t>competências</a:t>
            </a:r>
            <a:r>
              <a:rPr dirty="0"/>
              <a:t> no </a:t>
            </a:r>
            <a:r>
              <a:rPr dirty="0" err="1"/>
              <a:t>setor</a:t>
            </a:r>
            <a:r>
              <a:rPr dirty="0"/>
              <a:t> </a:t>
            </a:r>
            <a:r>
              <a:rPr dirty="0" err="1"/>
              <a:t>visado</a:t>
            </a:r>
            <a:endParaRPr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b="1">
                <a:solidFill>
                  <a:srgbClr val="003399"/>
                </a:solidFill>
                <a:latin typeface="Open Sans" panose="020B0606030504020204" pitchFamily="34" charset="0"/>
              </a:defRPr>
            </a:pPr>
            <a:r>
              <a:rPr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sz="1800" b="1" dirty="0">
              <a:solidFill>
                <a:srgbClr val="003399"/>
              </a:solidFill>
              <a:latin typeface="Open Sans" panose="020B060603050402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0E3F2F69-5609-4446-BA4C-EF10A66221EA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 kern="0">
                <a:solidFill>
                  <a:srgbClr val="DD6828"/>
                </a:solidFill>
                <a:latin typeface="OpenSans-ExtraBold"/>
              </a:defRPr>
            </a:pPr>
            <a:r>
              <a:t>Oferta de competências</a:t>
            </a:r>
            <a:endParaRPr kumimoji="0" sz="4400" b="1" i="0" u="none" strike="noStrike" kern="0" cap="none" spc="0" normalizeH="0" baseline="0">
              <a:ln>
                <a:noFill/>
              </a:ln>
              <a:solidFill>
                <a:srgbClr val="DD6828"/>
              </a:solidFill>
              <a:effectLst/>
              <a:uLnTx/>
              <a:uFillTx/>
              <a:latin typeface="OpenSans-ExtraBol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54704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Forma  Descripción generada automáticamente con confianza media">
            <a:extLst>
              <a:ext uri="{FF2B5EF4-FFF2-40B4-BE49-F238E27FC236}">
                <a16:creationId xmlns:a16="http://schemas.microsoft.com/office/drawing/2014/main" id="{31625120-1040-DB20-4416-451F5986B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5" y="6277604"/>
            <a:ext cx="3279655" cy="42367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A120F84E-3863-0D49-8D27-A8D0F89EA995}"/>
              </a:ext>
            </a:extLst>
          </p:cNvPr>
          <p:cNvSpPr txBox="1">
            <a:spLocks/>
          </p:cNvSpPr>
          <p:nvPr/>
        </p:nvSpPr>
        <p:spPr>
          <a:xfrm>
            <a:off x="0" y="1029"/>
            <a:ext cx="12192000" cy="8414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 kern="0">
                <a:ln>
                  <a:noFill/>
                </a:ln>
                <a:solidFill>
                  <a:srgbClr val="DD6828"/>
                </a:solidFill>
                <a:effectLst/>
                <a:uLnTx/>
                <a:uFillTx/>
                <a:latin typeface="OpenSans-ExtraBold"/>
              </a:defRPr>
            </a:pPr>
            <a:r>
              <a:rPr lang="es-ES" dirty="0"/>
              <a:t>Estamos em contacto</a:t>
            </a:r>
            <a:r>
              <a:rPr dirty="0"/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607212-C180-D928-0376-A9A76BBFB57E}"/>
              </a:ext>
            </a:extLst>
          </p:cNvPr>
          <p:cNvSpPr txBox="1"/>
          <p:nvPr/>
        </p:nvSpPr>
        <p:spPr>
          <a:xfrm>
            <a:off x="1275484" y="1706442"/>
            <a:ext cx="5101002" cy="2203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 sz="240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rPr dirty="0"/>
              <a:t>Nome, </a:t>
            </a:r>
            <a:r>
              <a:rPr dirty="0" err="1"/>
              <a:t>apelido</a:t>
            </a:r>
            <a:endParaRPr dirty="0"/>
          </a:p>
          <a:p>
            <a:pPr>
              <a:lnSpc>
                <a:spcPct val="200000"/>
              </a:lnSpc>
              <a:defRPr sz="240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rPr dirty="0" err="1"/>
              <a:t>Entidade</a:t>
            </a:r>
            <a:endParaRPr dirty="0"/>
          </a:p>
          <a:p>
            <a:pPr>
              <a:lnSpc>
                <a:spcPct val="200000"/>
              </a:lnSpc>
              <a:defRPr sz="240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rPr lang="es-ES" dirty="0"/>
              <a:t>e</a:t>
            </a:r>
            <a:r>
              <a:rPr dirty="0"/>
              <a:t>-mail</a:t>
            </a:r>
          </a:p>
        </p:txBody>
      </p:sp>
    </p:spTree>
    <p:extLst>
      <p:ext uri="{BB962C8B-B14F-4D97-AF65-F5344CB8AC3E}">
        <p14:creationId xmlns:p14="http://schemas.microsoft.com/office/powerpoint/2010/main" val="9539654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658</Words>
  <Application>Microsoft Office PowerPoint</Application>
  <PresentationFormat>Panorámica</PresentationFormat>
  <Paragraphs>102</Paragraphs>
  <Slides>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Courier New</vt:lpstr>
      <vt:lpstr>Open Sans</vt:lpstr>
      <vt:lpstr>OpenSans-ExtraBold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Isabelle Roger</dc:creator>
  <cp:lastModifiedBy>Isabelle Roger</cp:lastModifiedBy>
  <cp:revision>34</cp:revision>
  <dcterms:created xsi:type="dcterms:W3CDTF">2026-06-25T13:46:35Z</dcterms:created>
  <dcterms:modified xsi:type="dcterms:W3CDTF">2026-06-29T08:53:43Z</dcterms:modified>
</cp:coreProperties>
</file>